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6F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B088C2-5F57-E044-4027-6D327A62D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A739C4-A299-E5B8-D3F8-955A52CF1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9F9A5F-4AF3-B44E-6E9A-0A43B0560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820833-7768-FD87-A449-7FBDE306E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B8A5E7-C244-7DA9-883C-2F58A103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9162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DD2A89-73CB-E034-0722-AE528450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234501B-9475-FD8A-7054-5063AF96C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9078C1-1591-E912-4DAE-946E7ABFD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C8F708-B3BB-5A92-2742-18496C7A4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555AB1-18E4-5209-AF20-48E60E5AF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0566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65A8547-5ACD-054A-5ED8-1362D1E2C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7F14F7-35D4-E22F-3A65-E87651D96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1ADBFD-8C1D-40FE-FAE3-6A57FD297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CBC3F79-1C39-7047-AEBB-AFA352EFF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90F243-0F5E-0DDB-0AA1-ACE5EA99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2796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92EC1A-FFE5-7602-C985-495D2B14B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2CEC5E-E4AE-DE38-FBD9-C62896A28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8348CC-9D47-7C0E-6A90-71480DC22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458502-F914-D620-58A3-FD2456E94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ADFB9F-05A5-4380-5F2D-51A03F91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446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8FF733-AA02-C1DA-954E-90D3B22BD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4305C7-BF58-3C2E-2A7E-532C07578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894A0D-FC07-3E0B-2A11-C67782058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F684B4-8BB7-90B2-26E1-D224B3FB8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366599-0145-DBA7-92DB-5B768AC4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83123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E1B661-FB3F-8E92-0B44-5220CB6BA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6576D6-7191-AFF0-D845-A7E29038A3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E21E42A-2E9A-D52F-ADEA-F26B18713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CB5513-C3F2-6C7A-B8CD-814004DB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681AC61-4753-72B0-2118-D2F8AD73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65113F3-DD3E-D08B-7158-2EAF0382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1369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A2E998-7236-EE86-1DA9-7CB319DA2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45E7E6-83FC-BF74-8692-41739DC48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21541DD-B1C5-EE2C-C25F-EC07E2D12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1B918C5-2F95-0E4A-3B91-E10521254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C4A061-72AF-C7E4-2518-795490707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6171940-6D64-0FC4-B682-F99DF8A7D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0D14BC-EAD8-1620-E8AC-1B608C9F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0131542-7F0E-FD74-A6BE-5B1D42AA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589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F72EEA-89C3-E21F-C40E-850B7B13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0564CC-1AF2-62CF-DFEB-23889A533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E832BD7-133A-74E1-1F31-2C62C81C4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243D54-4ADE-D10A-ABC1-962D81248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0790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EFE1335-1116-C4A0-E0F8-D014FE45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E3A1060-D2B0-21E9-B8E6-18D1D416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2DEEB5-7A28-3831-A451-D15B08AB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4062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4B9DC-4930-922A-0E6A-EE8A62532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EE8363-2C03-B995-63CA-1466D6830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8EF09C-2E84-B918-3384-4D60B841A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B75301-E52B-C254-EB77-480FA0AD7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DA95BE-511F-6A96-8F61-3D608B0B9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1AE99C-C731-E7BF-D0A3-86DCF628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4112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A025D9-B688-7E07-4287-1B35FDDF5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D4CE8E9-4E64-0387-04A8-82384E43FA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6ECD77-5222-3C54-AC45-14037812D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221B7B-5AD3-8686-C1F5-43342C265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43573E-30C8-5343-2472-A38C209AF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D6BC5D-F3F5-3121-F6F7-8F3965828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29202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9CE06F1-1979-C4E4-382F-9EA99FCD4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LID4096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709E97-718C-9C5C-3F14-CB63A3919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LID4096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159E69-791F-6933-732C-D9C94CE9E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C535-474D-4A51-B224-EC9D4A8841A8}" type="datetimeFigureOut">
              <a:rPr lang="LID4096" smtClean="0"/>
              <a:t>03/25/2023</a:t>
            </a:fld>
            <a:endParaRPr lang="LID4096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0B30BB-BBE7-95DD-95E6-757C7FD48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07C3A3-05F7-915E-2A19-D3458CFDC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6BED4-D566-4A21-930A-C09898B3066E}" type="slidenum">
              <a:rPr lang="LID4096" smtClean="0"/>
              <a:t>‹N°›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4781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238A65E1-3CE4-7CE3-E82E-500100907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18" y="102581"/>
            <a:ext cx="10013576" cy="665283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D23C7B3-637A-AA73-E79B-7D541B8C18D4}"/>
              </a:ext>
            </a:extLst>
          </p:cNvPr>
          <p:cNvSpPr txBox="1"/>
          <p:nvPr/>
        </p:nvSpPr>
        <p:spPr>
          <a:xfrm>
            <a:off x="1694331" y="4921621"/>
            <a:ext cx="72614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92D050"/>
                </a:solidFill>
                <a:latin typeface="Quicksand" pitchFamily="2" charset="0"/>
              </a:rPr>
              <a:t>Exercice</a:t>
            </a:r>
            <a:endParaRPr lang="LID4096" sz="1100" dirty="0">
              <a:solidFill>
                <a:srgbClr val="92D050"/>
              </a:solidFill>
              <a:latin typeface="Quicks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757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Multiplicité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446283"/>
              </p:ext>
            </p:extLst>
          </p:nvPr>
        </p:nvGraphicFramePr>
        <p:xfrm>
          <a:off x="1165412" y="1787244"/>
          <a:ext cx="10027024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Gouvernance: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Travail: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Clientèle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8794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Fournisseurs: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006209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Design financier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 de revenus: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Investissements: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49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l’eau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Sources d’eau: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Distribution: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5229659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Stockage: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36854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Qualité: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3143768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LID4096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</p:spTree>
    <p:extLst>
      <p:ext uri="{BB962C8B-B14F-4D97-AF65-F5344CB8AC3E}">
        <p14:creationId xmlns:p14="http://schemas.microsoft.com/office/powerpoint/2010/main" val="3918218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Multiplicité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748699"/>
              </p:ext>
            </p:extLst>
          </p:nvPr>
        </p:nvGraphicFramePr>
        <p:xfrm>
          <a:off x="1165412" y="1787244"/>
          <a:ext cx="10027024" cy="3810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Maintien de la fertilité</a:t>
                      </a:r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1: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2: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Zone 3 et 4: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Energies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Force motrice: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Eclairage, appareils électroniques: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49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Nourriture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Approvisionnement: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Sécurité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5229659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Dispositifs: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36854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LID4096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</p:spTree>
    <p:extLst>
      <p:ext uri="{BB962C8B-B14F-4D97-AF65-F5344CB8AC3E}">
        <p14:creationId xmlns:p14="http://schemas.microsoft.com/office/powerpoint/2010/main" val="3724712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Diversité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678834"/>
              </p:ext>
            </p:extLst>
          </p:nvPr>
        </p:nvGraphicFramePr>
        <p:xfrm>
          <a:off x="1160929" y="2042774"/>
          <a:ext cx="10027024" cy="2743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46459">
                  <a:extLst>
                    <a:ext uri="{9D8B030D-6E8A-4147-A177-3AD203B41FA5}">
                      <a16:colId xmlns:a16="http://schemas.microsoft.com/office/drawing/2014/main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3810903061"/>
                    </a:ext>
                  </a:extLst>
                </a:gridCol>
              </a:tblGrid>
              <a:tr h="27015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Inclusivité: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Créativité: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Clientèle: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Biodiversité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Sauvage: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Cultivée: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Elevages: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6356793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LID4096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</p:spTree>
    <p:extLst>
      <p:ext uri="{BB962C8B-B14F-4D97-AF65-F5344CB8AC3E}">
        <p14:creationId xmlns:p14="http://schemas.microsoft.com/office/powerpoint/2010/main" val="85094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cycles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951986"/>
              </p:ext>
            </p:extLst>
          </p:nvPr>
        </p:nvGraphicFramePr>
        <p:xfrm>
          <a:off x="1151964" y="1922905"/>
          <a:ext cx="10035989" cy="3779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55424">
                  <a:extLst>
                    <a:ext uri="{9D8B030D-6E8A-4147-A177-3AD203B41FA5}">
                      <a16:colId xmlns:a16="http://schemas.microsoft.com/office/drawing/2014/main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Design social</a:t>
                      </a:r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Turn-over: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Carrière: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Age: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8794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l’eau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Contrôle de l’érosion: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Rétention dans la sphère racinaire: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Epuration: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575678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 la matière organique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Dynamiser la vie du sol: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Compenser les exports: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57523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LID4096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</p:spTree>
    <p:extLst>
      <p:ext uri="{BB962C8B-B14F-4D97-AF65-F5344CB8AC3E}">
        <p14:creationId xmlns:p14="http://schemas.microsoft.com/office/powerpoint/2010/main" val="2419224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cycles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03CA18A1-B7F3-0769-5E94-F17CD80C3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376650"/>
              </p:ext>
            </p:extLst>
          </p:nvPr>
        </p:nvGraphicFramePr>
        <p:xfrm>
          <a:off x="1151964" y="1793813"/>
          <a:ext cx="10035989" cy="4450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55424">
                  <a:extLst>
                    <a:ext uri="{9D8B030D-6E8A-4147-A177-3AD203B41FA5}">
                      <a16:colId xmlns:a16="http://schemas.microsoft.com/office/drawing/2014/main" val="2959155675"/>
                    </a:ext>
                  </a:extLst>
                </a:gridCol>
                <a:gridCol w="1380565">
                  <a:extLst>
                    <a:ext uri="{9D8B030D-6E8A-4147-A177-3AD203B41FA5}">
                      <a16:colId xmlns:a16="http://schemas.microsoft.com/office/drawing/2014/main" val="3810903061"/>
                    </a:ext>
                  </a:extLst>
                </a:gridCol>
              </a:tblGrid>
              <a:tr h="338602">
                <a:tc>
                  <a:txBody>
                    <a:bodyPr/>
                    <a:lstStyle/>
                    <a:p>
                      <a:r>
                        <a:rPr lang="fr-FR" dirty="0"/>
                        <a:t>Cycle de production</a:t>
                      </a:r>
                      <a:endParaRPr lang="LID4096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22564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Régénération</a:t>
                      </a:r>
                      <a:r>
                        <a:rPr lang="fr-FR" sz="1600" dirty="0"/>
                        <a:t>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182137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Rotation/étagement/associations:</a:t>
                      </a: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1679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Allongement de la saison de production: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4348794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Planification des naissances: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53588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r>
                        <a:rPr lang="fr-FR" sz="1600" dirty="0"/>
                        <a:t>Fourrages et élevages:</a:t>
                      </a:r>
                      <a:endParaRPr lang="LID4096" sz="1600" dirty="0"/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944891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des déchets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7309432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Réduction: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74568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Upcycling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7204991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Recyclage: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575678"/>
                  </a:ext>
                </a:extLst>
              </a:tr>
              <a:tr h="3386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Cycle des événements exceptionnels</a:t>
                      </a:r>
                      <a:endParaRPr lang="LID4096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7057330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Prévention: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961973"/>
                  </a:ext>
                </a:extLst>
              </a:tr>
              <a:tr h="32212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Gestion:</a:t>
                      </a:r>
                      <a:endParaRPr lang="LID4096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LID4096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857523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7ECBBB43-4049-0DC5-8924-A207796961D2}"/>
              </a:ext>
            </a:extLst>
          </p:cNvPr>
          <p:cNvSpPr txBox="1"/>
          <p:nvPr/>
        </p:nvSpPr>
        <p:spPr>
          <a:xfrm>
            <a:off x="1264023" y="1147482"/>
            <a:ext cx="10273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Suivez la leçon et décrivez les moyens envisagés pour assurer chaque fonction. Evaluez le niveau de multiplicité en remplissant la case de la 2</a:t>
            </a:r>
            <a:r>
              <a:rPr lang="fr-FR" sz="1400" baseline="30000" dirty="0"/>
              <a:t>e</a:t>
            </a:r>
            <a:r>
              <a:rPr lang="fr-FR" sz="1400" dirty="0"/>
              <a:t> colonne avec la couleur correspondante. Puis  donnez une évaluation globale au pilier dans la case en haut à droite</a:t>
            </a:r>
            <a:endParaRPr lang="LID4096" sz="1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</p:spTree>
    <p:extLst>
      <p:ext uri="{BB962C8B-B14F-4D97-AF65-F5344CB8AC3E}">
        <p14:creationId xmlns:p14="http://schemas.microsoft.com/office/powerpoint/2010/main" val="207039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9E0F109-1013-3BC5-F158-316680975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156882"/>
            <a:ext cx="954741" cy="954741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4D4C2E-B649-635F-7289-09DA996E21D0}"/>
              </a:ext>
            </a:extLst>
          </p:cNvPr>
          <p:cNvSpPr txBox="1"/>
          <p:nvPr/>
        </p:nvSpPr>
        <p:spPr>
          <a:xfrm>
            <a:off x="1264023" y="54728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Les systèmes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D70D57-AFD4-CF24-0025-5503E7089822}"/>
              </a:ext>
            </a:extLst>
          </p:cNvPr>
          <p:cNvSpPr/>
          <p:nvPr/>
        </p:nvSpPr>
        <p:spPr>
          <a:xfrm>
            <a:off x="9753600" y="54728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8F6FC1-7CE9-5AF3-63CC-2CF4E8C0C5F6}"/>
              </a:ext>
            </a:extLst>
          </p:cNvPr>
          <p:cNvSpPr/>
          <p:nvPr/>
        </p:nvSpPr>
        <p:spPr>
          <a:xfrm>
            <a:off x="1264023" y="6445624"/>
            <a:ext cx="1004048" cy="28687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117265-399A-C908-9AE8-15B5AD2C9250}"/>
              </a:ext>
            </a:extLst>
          </p:cNvPr>
          <p:cNvSpPr txBox="1"/>
          <p:nvPr/>
        </p:nvSpPr>
        <p:spPr>
          <a:xfrm>
            <a:off x="2268071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optimal</a:t>
            </a:r>
            <a:endParaRPr lang="LID4096" sz="1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A781952-9116-579A-5095-4A358362282E}"/>
              </a:ext>
            </a:extLst>
          </p:cNvPr>
          <p:cNvSpPr/>
          <p:nvPr/>
        </p:nvSpPr>
        <p:spPr>
          <a:xfrm>
            <a:off x="4061011" y="6445624"/>
            <a:ext cx="1004048" cy="2868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A0953DF-2C52-A590-5FCD-E5E9E4C54254}"/>
              </a:ext>
            </a:extLst>
          </p:cNvPr>
          <p:cNvSpPr txBox="1"/>
          <p:nvPr/>
        </p:nvSpPr>
        <p:spPr>
          <a:xfrm>
            <a:off x="5065059" y="6440253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moyen</a:t>
            </a:r>
            <a:endParaRPr lang="LID4096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47CB3DF-066B-E0ED-5245-09574EBEF8E7}"/>
              </a:ext>
            </a:extLst>
          </p:cNvPr>
          <p:cNvSpPr/>
          <p:nvPr/>
        </p:nvSpPr>
        <p:spPr>
          <a:xfrm>
            <a:off x="6857999" y="6442939"/>
            <a:ext cx="1004048" cy="28687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AF60F03-A975-238D-9E96-5D10F6886D70}"/>
              </a:ext>
            </a:extLst>
          </p:cNvPr>
          <p:cNvSpPr txBox="1"/>
          <p:nvPr/>
        </p:nvSpPr>
        <p:spPr>
          <a:xfrm>
            <a:off x="7862047" y="6437568"/>
            <a:ext cx="161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Niveau faible</a:t>
            </a:r>
            <a:endParaRPr lang="LID4096" sz="1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E722AD7-D6B3-BF00-E8E1-04CA5F5644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3099528"/>
            <a:ext cx="954741" cy="954741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6C79B36B-13AA-CADA-B61D-1FC61394D45E}"/>
              </a:ext>
            </a:extLst>
          </p:cNvPr>
          <p:cNvSpPr txBox="1"/>
          <p:nvPr/>
        </p:nvSpPr>
        <p:spPr>
          <a:xfrm>
            <a:off x="1264023" y="3489929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créativité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07E830-483B-9E1F-96ED-3C7577EC8A1D}"/>
              </a:ext>
            </a:extLst>
          </p:cNvPr>
          <p:cNvSpPr/>
          <p:nvPr/>
        </p:nvSpPr>
        <p:spPr>
          <a:xfrm>
            <a:off x="9753600" y="3489929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D2C66F37-A4D2-2E40-6BB4-4763C28CB1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4582652"/>
            <a:ext cx="954741" cy="954741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5C6C7B23-EF2C-4ED8-FB01-E50D23BBFBDF}"/>
              </a:ext>
            </a:extLst>
          </p:cNvPr>
          <p:cNvSpPr txBox="1"/>
          <p:nvPr/>
        </p:nvSpPr>
        <p:spPr>
          <a:xfrm>
            <a:off x="1264023" y="4973053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La complexité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757E7E-CB0C-D5CD-7D53-0121555D94A7}"/>
              </a:ext>
            </a:extLst>
          </p:cNvPr>
          <p:cNvSpPr/>
          <p:nvPr/>
        </p:nvSpPr>
        <p:spPr>
          <a:xfrm>
            <a:off x="9753600" y="4973053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19E26C88-4871-9E7F-6B48-D50204BCCF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118" y="1626957"/>
            <a:ext cx="954741" cy="954741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339B1D43-DFAF-09C6-6198-126929AE6E39}"/>
              </a:ext>
            </a:extLst>
          </p:cNvPr>
          <p:cNvSpPr txBox="1"/>
          <p:nvPr/>
        </p:nvSpPr>
        <p:spPr>
          <a:xfrm>
            <a:off x="1264023" y="2017358"/>
            <a:ext cx="5414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solidFill>
                  <a:srgbClr val="F36F2D"/>
                </a:solidFill>
                <a:latin typeface="Quicksand" pitchFamily="2" charset="0"/>
              </a:rPr>
              <a:t>L’auto-organisation</a:t>
            </a:r>
            <a:endParaRPr lang="LID4096" sz="3600" dirty="0">
              <a:solidFill>
                <a:srgbClr val="F36F2D"/>
              </a:solidFill>
              <a:latin typeface="Quicksand" pitchFamily="2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D7DB92A-F687-D69F-7E25-A00E93238E8A}"/>
              </a:ext>
            </a:extLst>
          </p:cNvPr>
          <p:cNvSpPr/>
          <p:nvPr/>
        </p:nvSpPr>
        <p:spPr>
          <a:xfrm>
            <a:off x="9753600" y="2017358"/>
            <a:ext cx="1434353" cy="48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901200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4F6CA9B-8490-0E65-1A7E-65307B401E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162591"/>
            <a:ext cx="6132700" cy="641099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7C93E04E-874C-E9CA-3A47-DD39DFC38BC7}"/>
              </a:ext>
            </a:extLst>
          </p:cNvPr>
          <p:cNvSpPr txBox="1"/>
          <p:nvPr/>
        </p:nvSpPr>
        <p:spPr>
          <a:xfrm>
            <a:off x="304800" y="162591"/>
            <a:ext cx="4087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Déplacez les points rouges pour synthétiser votre évaluation de chaque pilier</a:t>
            </a:r>
            <a:endParaRPr lang="LID4096" sz="1600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E4DB5596-D240-97C5-729F-04CB793756F6}"/>
              </a:ext>
            </a:extLst>
          </p:cNvPr>
          <p:cNvSpPr/>
          <p:nvPr/>
        </p:nvSpPr>
        <p:spPr>
          <a:xfrm>
            <a:off x="851650" y="1379416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1814F177-C403-20C7-A0B7-96B2C0FDFFFB}"/>
              </a:ext>
            </a:extLst>
          </p:cNvPr>
          <p:cNvSpPr/>
          <p:nvPr/>
        </p:nvSpPr>
        <p:spPr>
          <a:xfrm>
            <a:off x="833721" y="953497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8BC6A79D-92CF-5FE4-5C05-CF2EC71B9440}"/>
              </a:ext>
            </a:extLst>
          </p:cNvPr>
          <p:cNvSpPr/>
          <p:nvPr/>
        </p:nvSpPr>
        <p:spPr>
          <a:xfrm>
            <a:off x="851650" y="1767082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FE537EAE-6800-8884-7684-C42C9F341527}"/>
              </a:ext>
            </a:extLst>
          </p:cNvPr>
          <p:cNvSpPr/>
          <p:nvPr/>
        </p:nvSpPr>
        <p:spPr>
          <a:xfrm>
            <a:off x="833721" y="2137278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6D6D21B6-7990-FEBC-E652-ADD88CAF0755}"/>
              </a:ext>
            </a:extLst>
          </p:cNvPr>
          <p:cNvSpPr/>
          <p:nvPr/>
        </p:nvSpPr>
        <p:spPr>
          <a:xfrm>
            <a:off x="851650" y="2587123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96AD91E2-431E-5028-BD44-E99E80660E9B}"/>
              </a:ext>
            </a:extLst>
          </p:cNvPr>
          <p:cNvSpPr/>
          <p:nvPr/>
        </p:nvSpPr>
        <p:spPr>
          <a:xfrm>
            <a:off x="851650" y="3067539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AD6BFEDB-1FDD-80E9-E08C-F4343543E6E6}"/>
              </a:ext>
            </a:extLst>
          </p:cNvPr>
          <p:cNvSpPr/>
          <p:nvPr/>
        </p:nvSpPr>
        <p:spPr>
          <a:xfrm>
            <a:off x="833724" y="3530485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835D7BC9-BEEE-B218-833D-0549C11AC4E9}"/>
              </a:ext>
            </a:extLst>
          </p:cNvPr>
          <p:cNvSpPr/>
          <p:nvPr/>
        </p:nvSpPr>
        <p:spPr>
          <a:xfrm>
            <a:off x="878543" y="3971365"/>
            <a:ext cx="268940" cy="25997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152718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445</Words>
  <Application>Microsoft Office PowerPoint</Application>
  <PresentationFormat>Grand écran</PresentationFormat>
  <Paragraphs>90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Quicksand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chamorro</dc:creator>
  <cp:lastModifiedBy>corinne chamorro</cp:lastModifiedBy>
  <cp:revision>2</cp:revision>
  <dcterms:created xsi:type="dcterms:W3CDTF">2023-03-24T17:09:02Z</dcterms:created>
  <dcterms:modified xsi:type="dcterms:W3CDTF">2023-03-25T08:03:44Z</dcterms:modified>
</cp:coreProperties>
</file>