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Lst>
  <p:sldSz cx="10693400" cy="7562850"/>
  <p:notesSz cx="10693400" cy="75628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3" d="100"/>
          <a:sy n="93" d="100"/>
        </p:scale>
        <p:origin x="-276" y="136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029931" y="520077"/>
            <a:ext cx="641121" cy="738009"/>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1647240" y="507884"/>
            <a:ext cx="7398918" cy="490855"/>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0" i="0">
                <a:solidFill>
                  <a:srgbClr val="58595B"/>
                </a:solidFill>
                <a:latin typeface="Arial"/>
                <a:cs typeface="Arial"/>
              </a:defRPr>
            </a:lvl1p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5" name="Holder 5"/>
          <p:cNvSpPr>
            <a:spLocks noGrp="1"/>
          </p:cNvSpPr>
          <p:nvPr>
            <p:ph type="dt" sz="half" idx="6"/>
          </p:nvPr>
        </p:nvSpPr>
        <p:spPr/>
        <p:txBody>
          <a:bodyPr lIns="0" tIns="0" rIns="0" bIns="0"/>
          <a:lstStyle>
            <a:lvl1pPr>
              <a:defRPr sz="1000" b="0" i="0">
                <a:solidFill>
                  <a:srgbClr val="41AD49"/>
                </a:solidFill>
                <a:latin typeface="Arial"/>
                <a:cs typeface="Arial"/>
              </a:defRPr>
            </a:lvl1p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sp>
        <p:nvSpPr>
          <p:cNvPr id="6" name="Holder 6"/>
          <p:cNvSpPr>
            <a:spLocks noGrp="1"/>
          </p:cNvSpPr>
          <p:nvPr>
            <p:ph type="sldNum" sz="quarter" idx="7"/>
          </p:nvPr>
        </p:nvSpPr>
        <p:spPr/>
        <p:txBody>
          <a:bodyPr lIns="0" tIns="0" rIns="0" bIns="0"/>
          <a:lstStyle>
            <a:lvl1pPr>
              <a:defRPr sz="1000" b="0" i="0">
                <a:solidFill>
                  <a:srgbClr val="58595B"/>
                </a:solidFill>
                <a:latin typeface="Arial"/>
                <a:cs typeface="Arial"/>
              </a:defRPr>
            </a:lvl1p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‹N°›</a:t>
            </a:fld>
            <a:endParaRPr sz="12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rgbClr val="41AD49"/>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000" b="0" i="0">
                <a:solidFill>
                  <a:srgbClr val="58595B"/>
                </a:solidFill>
                <a:latin typeface="Arial"/>
                <a:cs typeface="Arial"/>
              </a:defRPr>
            </a:lvl1p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5" name="Holder 5"/>
          <p:cNvSpPr>
            <a:spLocks noGrp="1"/>
          </p:cNvSpPr>
          <p:nvPr>
            <p:ph type="dt" sz="half" idx="6"/>
          </p:nvPr>
        </p:nvSpPr>
        <p:spPr/>
        <p:txBody>
          <a:bodyPr lIns="0" tIns="0" rIns="0" bIns="0"/>
          <a:lstStyle>
            <a:lvl1pPr>
              <a:defRPr sz="1000" b="0" i="0">
                <a:solidFill>
                  <a:srgbClr val="41AD49"/>
                </a:solidFill>
                <a:latin typeface="Arial"/>
                <a:cs typeface="Arial"/>
              </a:defRPr>
            </a:lvl1p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sp>
        <p:nvSpPr>
          <p:cNvPr id="6" name="Holder 6"/>
          <p:cNvSpPr>
            <a:spLocks noGrp="1"/>
          </p:cNvSpPr>
          <p:nvPr>
            <p:ph type="sldNum" sz="quarter" idx="7"/>
          </p:nvPr>
        </p:nvSpPr>
        <p:spPr/>
        <p:txBody>
          <a:bodyPr lIns="0" tIns="0" rIns="0" bIns="0"/>
          <a:lstStyle>
            <a:lvl1pPr>
              <a:defRPr sz="1000" b="0" i="0">
                <a:solidFill>
                  <a:srgbClr val="58595B"/>
                </a:solidFill>
                <a:latin typeface="Arial"/>
                <a:cs typeface="Arial"/>
              </a:defRPr>
            </a:lvl1p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‹N°›</a:t>
            </a:fld>
            <a:endParaRPr sz="12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rgbClr val="41AD49"/>
                </a:solidFill>
                <a:latin typeface="Arial"/>
                <a:cs typeface="Arial"/>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000" b="0" i="0">
                <a:solidFill>
                  <a:srgbClr val="58595B"/>
                </a:solidFill>
                <a:latin typeface="Arial"/>
                <a:cs typeface="Arial"/>
              </a:defRPr>
            </a:lvl1p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6" name="Holder 6"/>
          <p:cNvSpPr>
            <a:spLocks noGrp="1"/>
          </p:cNvSpPr>
          <p:nvPr>
            <p:ph type="dt" sz="half" idx="6"/>
          </p:nvPr>
        </p:nvSpPr>
        <p:spPr/>
        <p:txBody>
          <a:bodyPr lIns="0" tIns="0" rIns="0" bIns="0"/>
          <a:lstStyle>
            <a:lvl1pPr>
              <a:defRPr sz="1000" b="0" i="0">
                <a:solidFill>
                  <a:srgbClr val="41AD49"/>
                </a:solidFill>
                <a:latin typeface="Arial"/>
                <a:cs typeface="Arial"/>
              </a:defRPr>
            </a:lvl1p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sp>
        <p:nvSpPr>
          <p:cNvPr id="7" name="Holder 7"/>
          <p:cNvSpPr>
            <a:spLocks noGrp="1"/>
          </p:cNvSpPr>
          <p:nvPr>
            <p:ph type="sldNum" sz="quarter" idx="7"/>
          </p:nvPr>
        </p:nvSpPr>
        <p:spPr/>
        <p:txBody>
          <a:bodyPr lIns="0" tIns="0" rIns="0" bIns="0"/>
          <a:lstStyle>
            <a:lvl1pPr>
              <a:defRPr sz="1000" b="0" i="0">
                <a:solidFill>
                  <a:srgbClr val="58595B"/>
                </a:solidFill>
                <a:latin typeface="Arial"/>
                <a:cs typeface="Arial"/>
              </a:defRPr>
            </a:lvl1p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‹N°›</a:t>
            </a:fld>
            <a:endParaRPr sz="12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0" i="0">
                <a:solidFill>
                  <a:srgbClr val="41AD49"/>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000" b="0" i="0">
                <a:solidFill>
                  <a:srgbClr val="58595B"/>
                </a:solidFill>
                <a:latin typeface="Arial"/>
                <a:cs typeface="Arial"/>
              </a:defRPr>
            </a:lvl1p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4" name="Holder 4"/>
          <p:cNvSpPr>
            <a:spLocks noGrp="1"/>
          </p:cNvSpPr>
          <p:nvPr>
            <p:ph type="dt" sz="half" idx="6"/>
          </p:nvPr>
        </p:nvSpPr>
        <p:spPr/>
        <p:txBody>
          <a:bodyPr lIns="0" tIns="0" rIns="0" bIns="0"/>
          <a:lstStyle>
            <a:lvl1pPr>
              <a:defRPr sz="1000" b="0" i="0">
                <a:solidFill>
                  <a:srgbClr val="41AD49"/>
                </a:solidFill>
                <a:latin typeface="Arial"/>
                <a:cs typeface="Arial"/>
              </a:defRPr>
            </a:lvl1p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sp>
        <p:nvSpPr>
          <p:cNvPr id="5" name="Holder 5"/>
          <p:cNvSpPr>
            <a:spLocks noGrp="1"/>
          </p:cNvSpPr>
          <p:nvPr>
            <p:ph type="sldNum" sz="quarter" idx="7"/>
          </p:nvPr>
        </p:nvSpPr>
        <p:spPr/>
        <p:txBody>
          <a:bodyPr lIns="0" tIns="0" rIns="0" bIns="0"/>
          <a:lstStyle>
            <a:lvl1pPr>
              <a:defRPr sz="1000" b="0" i="0">
                <a:solidFill>
                  <a:srgbClr val="58595B"/>
                </a:solidFill>
                <a:latin typeface="Arial"/>
                <a:cs typeface="Arial"/>
              </a:defRPr>
            </a:lvl1p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‹N°›</a:t>
            </a:fld>
            <a:endParaRPr sz="12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0" i="0">
                <a:solidFill>
                  <a:srgbClr val="58595B"/>
                </a:solidFill>
                <a:latin typeface="Arial"/>
                <a:cs typeface="Arial"/>
              </a:defRPr>
            </a:lvl1p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3" name="Holder 3"/>
          <p:cNvSpPr>
            <a:spLocks noGrp="1"/>
          </p:cNvSpPr>
          <p:nvPr>
            <p:ph type="dt" sz="half" idx="6"/>
          </p:nvPr>
        </p:nvSpPr>
        <p:spPr/>
        <p:txBody>
          <a:bodyPr lIns="0" tIns="0" rIns="0" bIns="0"/>
          <a:lstStyle>
            <a:lvl1pPr>
              <a:defRPr sz="1000" b="0" i="0">
                <a:solidFill>
                  <a:srgbClr val="41AD49"/>
                </a:solidFill>
                <a:latin typeface="Arial"/>
                <a:cs typeface="Arial"/>
              </a:defRPr>
            </a:lvl1p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sp>
        <p:nvSpPr>
          <p:cNvPr id="4" name="Holder 4"/>
          <p:cNvSpPr>
            <a:spLocks noGrp="1"/>
          </p:cNvSpPr>
          <p:nvPr>
            <p:ph type="sldNum" sz="quarter" idx="7"/>
          </p:nvPr>
        </p:nvSpPr>
        <p:spPr/>
        <p:txBody>
          <a:bodyPr lIns="0" tIns="0" rIns="0" bIns="0"/>
          <a:lstStyle>
            <a:lvl1pPr>
              <a:defRPr sz="1000" b="0" i="0">
                <a:solidFill>
                  <a:srgbClr val="58595B"/>
                </a:solidFill>
                <a:latin typeface="Arial"/>
                <a:cs typeface="Arial"/>
              </a:defRPr>
            </a:lvl1p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‹N°›</a:t>
            </a:fld>
            <a:endParaRPr sz="12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66216" y="457200"/>
            <a:ext cx="495300" cy="6633209"/>
          </a:xfrm>
          <a:custGeom>
            <a:avLst/>
            <a:gdLst/>
            <a:ahLst/>
            <a:cxnLst/>
            <a:rect l="l" t="t" r="r" b="b"/>
            <a:pathLst>
              <a:path w="495300" h="6633209">
                <a:moveTo>
                  <a:pt x="495287" y="6632905"/>
                </a:moveTo>
                <a:lnTo>
                  <a:pt x="495287" y="0"/>
                </a:lnTo>
                <a:lnTo>
                  <a:pt x="0" y="0"/>
                </a:lnTo>
                <a:lnTo>
                  <a:pt x="0" y="6632905"/>
                </a:lnTo>
                <a:lnTo>
                  <a:pt x="495287" y="6632905"/>
                </a:lnTo>
                <a:close/>
              </a:path>
            </a:pathLst>
          </a:custGeom>
          <a:solidFill>
            <a:srgbClr val="F04C23"/>
          </a:solidFill>
        </p:spPr>
        <p:txBody>
          <a:bodyPr wrap="square" lIns="0" tIns="0" rIns="0" bIns="0" rtlCol="0"/>
          <a:lstStyle/>
          <a:p>
            <a:endParaRPr/>
          </a:p>
        </p:txBody>
      </p:sp>
      <p:sp>
        <p:nvSpPr>
          <p:cNvPr id="17" name="bg object 17"/>
          <p:cNvSpPr/>
          <p:nvPr/>
        </p:nvSpPr>
        <p:spPr>
          <a:xfrm>
            <a:off x="547204" y="7150796"/>
            <a:ext cx="307530" cy="341999"/>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356804" y="453500"/>
            <a:ext cx="7979791" cy="299720"/>
          </a:xfrm>
          <a:prstGeom prst="rect">
            <a:avLst/>
          </a:prstGeom>
        </p:spPr>
        <p:txBody>
          <a:bodyPr wrap="square" lIns="0" tIns="0" rIns="0" bIns="0">
            <a:spAutoFit/>
          </a:bodyPr>
          <a:lstStyle>
            <a:lvl1pPr>
              <a:defRPr sz="1800" b="0" i="0">
                <a:solidFill>
                  <a:srgbClr val="41AD49"/>
                </a:solidFill>
                <a:latin typeface="Arial"/>
                <a:cs typeface="Arial"/>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811009" y="7192098"/>
            <a:ext cx="2759709" cy="184150"/>
          </a:xfrm>
          <a:prstGeom prst="rect">
            <a:avLst/>
          </a:prstGeom>
        </p:spPr>
        <p:txBody>
          <a:bodyPr wrap="square" lIns="0" tIns="0" rIns="0" bIns="0">
            <a:spAutoFit/>
          </a:bodyPr>
          <a:lstStyle>
            <a:lvl1pPr>
              <a:defRPr sz="1000" b="0" i="0">
                <a:solidFill>
                  <a:srgbClr val="58595B"/>
                </a:solidFill>
                <a:latin typeface="Arial"/>
                <a:cs typeface="Arial"/>
              </a:defRPr>
            </a:lvl1p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5" name="Holder 5"/>
          <p:cNvSpPr>
            <a:spLocks noGrp="1"/>
          </p:cNvSpPr>
          <p:nvPr>
            <p:ph type="dt" sz="half" idx="6"/>
          </p:nvPr>
        </p:nvSpPr>
        <p:spPr>
          <a:xfrm>
            <a:off x="891509" y="7210094"/>
            <a:ext cx="3124835" cy="184150"/>
          </a:xfrm>
          <a:prstGeom prst="rect">
            <a:avLst/>
          </a:prstGeom>
        </p:spPr>
        <p:txBody>
          <a:bodyPr wrap="square" lIns="0" tIns="0" rIns="0" bIns="0">
            <a:spAutoFit/>
          </a:bodyPr>
          <a:lstStyle>
            <a:lvl1pPr>
              <a:defRPr sz="1000" b="0" i="0">
                <a:solidFill>
                  <a:srgbClr val="41AD49"/>
                </a:solidFill>
                <a:latin typeface="Arial"/>
                <a:cs typeface="Arial"/>
              </a:defRPr>
            </a:lvl1p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sp>
        <p:nvSpPr>
          <p:cNvPr id="6" name="Holder 6"/>
          <p:cNvSpPr>
            <a:spLocks noGrp="1"/>
          </p:cNvSpPr>
          <p:nvPr>
            <p:ph type="sldNum" sz="quarter" idx="7"/>
          </p:nvPr>
        </p:nvSpPr>
        <p:spPr>
          <a:xfrm>
            <a:off x="7859300" y="7192098"/>
            <a:ext cx="2423159" cy="215900"/>
          </a:xfrm>
          <a:prstGeom prst="rect">
            <a:avLst/>
          </a:prstGeom>
        </p:spPr>
        <p:txBody>
          <a:bodyPr wrap="square" lIns="0" tIns="0" rIns="0" bIns="0">
            <a:spAutoFit/>
          </a:bodyPr>
          <a:lstStyle>
            <a:lvl1pPr>
              <a:defRPr sz="1000" b="0" i="0">
                <a:solidFill>
                  <a:srgbClr val="58595B"/>
                </a:solidFill>
                <a:latin typeface="Arial"/>
                <a:cs typeface="Arial"/>
              </a:defRPr>
            </a:lvl1p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‹N°›</a:t>
            </a:fld>
            <a:endParaRPr sz="12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47240" y="507884"/>
            <a:ext cx="1951989" cy="490855"/>
          </a:xfrm>
          <a:prstGeom prst="rect">
            <a:avLst/>
          </a:prstGeom>
        </p:spPr>
        <p:txBody>
          <a:bodyPr vert="horz" wrap="square" lIns="0" tIns="46355" rIns="0" bIns="0" rtlCol="0">
            <a:spAutoFit/>
          </a:bodyPr>
          <a:lstStyle/>
          <a:p>
            <a:pPr marL="12700">
              <a:lnSpc>
                <a:spcPct val="100000"/>
              </a:lnSpc>
              <a:spcBef>
                <a:spcPts val="365"/>
              </a:spcBef>
            </a:pPr>
            <a:r>
              <a:rPr sz="1700" spc="15" dirty="0">
                <a:solidFill>
                  <a:srgbClr val="F04C23"/>
                </a:solidFill>
                <a:latin typeface="Arial"/>
                <a:cs typeface="Arial"/>
              </a:rPr>
              <a:t>L’ombre </a:t>
            </a:r>
            <a:r>
              <a:rPr sz="1700" spc="50" dirty="0">
                <a:solidFill>
                  <a:srgbClr val="F04C23"/>
                </a:solidFill>
                <a:latin typeface="Arial"/>
                <a:cs typeface="Arial"/>
              </a:rPr>
              <a:t>du</a:t>
            </a:r>
            <a:r>
              <a:rPr sz="1700" spc="-90" dirty="0">
                <a:solidFill>
                  <a:srgbClr val="F04C23"/>
                </a:solidFill>
                <a:latin typeface="Arial"/>
                <a:cs typeface="Arial"/>
              </a:rPr>
              <a:t> </a:t>
            </a:r>
            <a:r>
              <a:rPr sz="1700" spc="40" dirty="0">
                <a:solidFill>
                  <a:srgbClr val="F04C23"/>
                </a:solidFill>
                <a:latin typeface="Arial"/>
                <a:cs typeface="Arial"/>
              </a:rPr>
              <a:t>palmier</a:t>
            </a:r>
            <a:endParaRPr sz="1700">
              <a:latin typeface="Arial"/>
              <a:cs typeface="Arial"/>
            </a:endParaRPr>
          </a:p>
          <a:p>
            <a:pPr marL="12700">
              <a:lnSpc>
                <a:spcPct val="100000"/>
              </a:lnSpc>
              <a:spcBef>
                <a:spcPts val="160"/>
              </a:spcBef>
            </a:pPr>
            <a:r>
              <a:rPr sz="1000" spc="-5" dirty="0">
                <a:solidFill>
                  <a:srgbClr val="41AD49"/>
                </a:solidFill>
                <a:latin typeface="Arial"/>
                <a:cs typeface="Arial"/>
              </a:rPr>
              <a:t>Pour </a:t>
            </a:r>
            <a:r>
              <a:rPr sz="1000" dirty="0">
                <a:solidFill>
                  <a:srgbClr val="41AD49"/>
                </a:solidFill>
                <a:latin typeface="Arial"/>
                <a:cs typeface="Arial"/>
              </a:rPr>
              <a:t>vos </a:t>
            </a:r>
            <a:r>
              <a:rPr sz="1000" spc="20" dirty="0">
                <a:solidFill>
                  <a:srgbClr val="41AD49"/>
                </a:solidFill>
                <a:latin typeface="Arial"/>
                <a:cs typeface="Arial"/>
              </a:rPr>
              <a:t>projets </a:t>
            </a:r>
            <a:r>
              <a:rPr sz="1000" spc="5" dirty="0">
                <a:solidFill>
                  <a:srgbClr val="41AD49"/>
                </a:solidFill>
                <a:latin typeface="Arial"/>
                <a:cs typeface="Arial"/>
              </a:rPr>
              <a:t>en</a:t>
            </a:r>
            <a:r>
              <a:rPr sz="1000" spc="-90" dirty="0">
                <a:solidFill>
                  <a:srgbClr val="41AD49"/>
                </a:solidFill>
                <a:latin typeface="Arial"/>
                <a:cs typeface="Arial"/>
              </a:rPr>
              <a:t> </a:t>
            </a:r>
            <a:r>
              <a:rPr sz="1000" spc="15" dirty="0">
                <a:solidFill>
                  <a:srgbClr val="41AD49"/>
                </a:solidFill>
                <a:latin typeface="Arial"/>
                <a:cs typeface="Arial"/>
              </a:rPr>
              <a:t>permaculture</a:t>
            </a:r>
            <a:endParaRPr sz="1000">
              <a:latin typeface="Arial"/>
              <a:cs typeface="Arial"/>
            </a:endParaRPr>
          </a:p>
        </p:txBody>
      </p:sp>
      <p:sp>
        <p:nvSpPr>
          <p:cNvPr id="3" name="object 3"/>
          <p:cNvSpPr txBox="1"/>
          <p:nvPr/>
        </p:nvSpPr>
        <p:spPr>
          <a:xfrm>
            <a:off x="1658861" y="3411893"/>
            <a:ext cx="3348354" cy="1061720"/>
          </a:xfrm>
          <a:prstGeom prst="rect">
            <a:avLst/>
          </a:prstGeom>
        </p:spPr>
        <p:txBody>
          <a:bodyPr vert="horz" wrap="square" lIns="0" tIns="12700" rIns="0" bIns="0" rtlCol="0">
            <a:spAutoFit/>
          </a:bodyPr>
          <a:lstStyle/>
          <a:p>
            <a:pPr marL="12700" marR="5080">
              <a:lnSpc>
                <a:spcPct val="100000"/>
              </a:lnSpc>
              <a:spcBef>
                <a:spcPts val="100"/>
              </a:spcBef>
            </a:pPr>
            <a:r>
              <a:rPr sz="3400" spc="-40" dirty="0">
                <a:solidFill>
                  <a:srgbClr val="F37343"/>
                </a:solidFill>
                <a:latin typeface="Arial"/>
                <a:cs typeface="Arial"/>
              </a:rPr>
              <a:t>MA </a:t>
            </a:r>
            <a:r>
              <a:rPr sz="3400" spc="-210" dirty="0">
                <a:solidFill>
                  <a:srgbClr val="F37343"/>
                </a:solidFill>
                <a:latin typeface="Arial"/>
                <a:cs typeface="Arial"/>
              </a:rPr>
              <a:t>FERME </a:t>
            </a:r>
            <a:r>
              <a:rPr sz="3400" spc="-170" dirty="0">
                <a:solidFill>
                  <a:srgbClr val="F37343"/>
                </a:solidFill>
                <a:latin typeface="Arial"/>
                <a:cs typeface="Arial"/>
              </a:rPr>
              <a:t>EN  </a:t>
            </a:r>
            <a:r>
              <a:rPr sz="3400" spc="-165" dirty="0">
                <a:solidFill>
                  <a:srgbClr val="F37343"/>
                </a:solidFill>
                <a:latin typeface="Arial"/>
                <a:cs typeface="Arial"/>
              </a:rPr>
              <a:t>PERMACU</a:t>
            </a:r>
            <a:r>
              <a:rPr sz="3400" spc="-275" dirty="0">
                <a:solidFill>
                  <a:srgbClr val="F37343"/>
                </a:solidFill>
                <a:latin typeface="Arial"/>
                <a:cs typeface="Arial"/>
              </a:rPr>
              <a:t>L</a:t>
            </a:r>
            <a:r>
              <a:rPr sz="3400" spc="-160" dirty="0">
                <a:solidFill>
                  <a:srgbClr val="F37343"/>
                </a:solidFill>
                <a:latin typeface="Arial"/>
                <a:cs typeface="Arial"/>
              </a:rPr>
              <a:t>TURE</a:t>
            </a:r>
            <a:endParaRPr sz="3400">
              <a:latin typeface="Arial"/>
              <a:cs typeface="Arial"/>
            </a:endParaRPr>
          </a:p>
        </p:txBody>
      </p:sp>
      <p:sp>
        <p:nvSpPr>
          <p:cNvPr id="4" name="object 4"/>
          <p:cNvSpPr txBox="1"/>
          <p:nvPr/>
        </p:nvSpPr>
        <p:spPr>
          <a:xfrm>
            <a:off x="1658861" y="5175884"/>
            <a:ext cx="3306445" cy="564515"/>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70B965"/>
                </a:solidFill>
                <a:latin typeface="Arial"/>
                <a:cs typeface="Arial"/>
              </a:rPr>
              <a:t>Chapitre </a:t>
            </a:r>
            <a:r>
              <a:rPr sz="1200" spc="-10" dirty="0">
                <a:solidFill>
                  <a:srgbClr val="70B965"/>
                </a:solidFill>
                <a:latin typeface="Arial"/>
                <a:cs typeface="Arial"/>
              </a:rPr>
              <a:t>2 </a:t>
            </a:r>
            <a:r>
              <a:rPr sz="1200" spc="5" dirty="0">
                <a:solidFill>
                  <a:srgbClr val="58595B"/>
                </a:solidFill>
                <a:latin typeface="Arial"/>
                <a:cs typeface="Arial"/>
              </a:rPr>
              <a:t>Connaitre l’environnement </a:t>
            </a:r>
            <a:r>
              <a:rPr sz="1200" spc="35" dirty="0">
                <a:solidFill>
                  <a:srgbClr val="58595B"/>
                </a:solidFill>
                <a:latin typeface="Arial"/>
                <a:cs typeface="Arial"/>
              </a:rPr>
              <a:t>du</a:t>
            </a:r>
            <a:r>
              <a:rPr sz="1200" spc="-25" dirty="0">
                <a:solidFill>
                  <a:srgbClr val="58595B"/>
                </a:solidFill>
                <a:latin typeface="Arial"/>
                <a:cs typeface="Arial"/>
              </a:rPr>
              <a:t> </a:t>
            </a:r>
            <a:r>
              <a:rPr sz="1200" spc="30" dirty="0">
                <a:solidFill>
                  <a:srgbClr val="58595B"/>
                </a:solidFill>
                <a:latin typeface="Arial"/>
                <a:cs typeface="Arial"/>
              </a:rPr>
              <a:t>projet</a:t>
            </a:r>
            <a:endParaRPr sz="1200">
              <a:latin typeface="Arial"/>
              <a:cs typeface="Arial"/>
            </a:endParaRPr>
          </a:p>
          <a:p>
            <a:pPr>
              <a:lnSpc>
                <a:spcPct val="100000"/>
              </a:lnSpc>
              <a:spcBef>
                <a:spcPts val="35"/>
              </a:spcBef>
            </a:pPr>
            <a:endParaRPr sz="1150">
              <a:latin typeface="Arial"/>
              <a:cs typeface="Arial"/>
            </a:endParaRPr>
          </a:p>
          <a:p>
            <a:pPr marL="12700">
              <a:lnSpc>
                <a:spcPct val="100000"/>
              </a:lnSpc>
              <a:spcBef>
                <a:spcPts val="5"/>
              </a:spcBef>
            </a:pPr>
            <a:r>
              <a:rPr sz="1200" spc="-20" dirty="0">
                <a:solidFill>
                  <a:srgbClr val="70B965"/>
                </a:solidFill>
                <a:latin typeface="Arial"/>
                <a:cs typeface="Arial"/>
              </a:rPr>
              <a:t>Exercice</a:t>
            </a:r>
            <a:r>
              <a:rPr sz="1200" spc="290" dirty="0">
                <a:solidFill>
                  <a:srgbClr val="70B965"/>
                </a:solidFill>
                <a:latin typeface="Arial"/>
                <a:cs typeface="Arial"/>
              </a:rPr>
              <a:t> </a:t>
            </a:r>
            <a:r>
              <a:rPr sz="1200" spc="10" dirty="0">
                <a:solidFill>
                  <a:srgbClr val="58595B"/>
                </a:solidFill>
                <a:latin typeface="Arial"/>
                <a:cs typeface="Arial"/>
              </a:rPr>
              <a:t>Portrait </a:t>
            </a:r>
            <a:r>
              <a:rPr sz="1200" spc="20" dirty="0">
                <a:solidFill>
                  <a:srgbClr val="58595B"/>
                </a:solidFill>
                <a:latin typeface="Arial"/>
                <a:cs typeface="Arial"/>
              </a:rPr>
              <a:t>de </a:t>
            </a:r>
            <a:r>
              <a:rPr sz="1200" spc="65" dirty="0">
                <a:solidFill>
                  <a:srgbClr val="58595B"/>
                </a:solidFill>
                <a:latin typeface="Arial"/>
                <a:cs typeface="Arial"/>
              </a:rPr>
              <a:t>ma</a:t>
            </a:r>
            <a:r>
              <a:rPr sz="1200" spc="-25" dirty="0">
                <a:solidFill>
                  <a:srgbClr val="58595B"/>
                </a:solidFill>
                <a:latin typeface="Arial"/>
                <a:cs typeface="Arial"/>
              </a:rPr>
              <a:t> </a:t>
            </a:r>
            <a:r>
              <a:rPr sz="1200" spc="15" dirty="0">
                <a:solidFill>
                  <a:srgbClr val="58595B"/>
                </a:solidFill>
                <a:latin typeface="Arial"/>
                <a:cs typeface="Arial"/>
              </a:rPr>
              <a:t>biorégion</a:t>
            </a:r>
            <a:endParaRPr sz="1200">
              <a:latin typeface="Arial"/>
              <a:cs typeface="Arial"/>
            </a:endParaRPr>
          </a:p>
        </p:txBody>
      </p:sp>
      <p:grpSp>
        <p:nvGrpSpPr>
          <p:cNvPr id="5" name="object 5"/>
          <p:cNvGrpSpPr/>
          <p:nvPr/>
        </p:nvGrpSpPr>
        <p:grpSpPr>
          <a:xfrm>
            <a:off x="5857849" y="1361541"/>
            <a:ext cx="4387850" cy="5744210"/>
            <a:chOff x="5857849" y="1361541"/>
            <a:chExt cx="4387850" cy="5744210"/>
          </a:xfrm>
        </p:grpSpPr>
        <p:sp>
          <p:nvSpPr>
            <p:cNvPr id="6" name="object 6"/>
            <p:cNvSpPr/>
            <p:nvPr/>
          </p:nvSpPr>
          <p:spPr>
            <a:xfrm>
              <a:off x="7818932" y="2855531"/>
              <a:ext cx="2367000" cy="2415006"/>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224940" y="1361541"/>
              <a:ext cx="1499666" cy="1538986"/>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5857849" y="2994126"/>
              <a:ext cx="1767839" cy="1828812"/>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6558940" y="4916538"/>
              <a:ext cx="1767827" cy="1828812"/>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8815272" y="5639498"/>
              <a:ext cx="1429969" cy="1465834"/>
            </a:xfrm>
            <a:prstGeom prst="rect">
              <a:avLst/>
            </a:prstGeom>
            <a:blipFill>
              <a:blip r:embed="rId6" cstate="print"/>
              <a:stretch>
                <a:fillRect/>
              </a:stretch>
            </a:blipFill>
          </p:spPr>
          <p:txBody>
            <a:bodyPr wrap="square" lIns="0" tIns="0" rIns="0" bIns="0" rtlCol="0"/>
            <a:lstStyle/>
            <a:p>
              <a:endParaRPr/>
            </a:p>
          </p:txBody>
        </p:sp>
      </p:grpSp>
      <p:sp>
        <p:nvSpPr>
          <p:cNvPr id="11" name="object 11"/>
          <p:cNvSpPr/>
          <p:nvPr/>
        </p:nvSpPr>
        <p:spPr>
          <a:xfrm>
            <a:off x="9018244" y="1472107"/>
            <a:ext cx="1226997" cy="1245844"/>
          </a:xfrm>
          <a:prstGeom prst="rect">
            <a:avLst/>
          </a:prstGeom>
          <a:blipFill>
            <a:blip r:embed="rId7" cstate="print"/>
            <a:stretch>
              <a:fillRect/>
            </a:stretch>
          </a:blipFill>
        </p:spPr>
        <p:txBody>
          <a:bodyPr wrap="square" lIns="0" tIns="0" rIns="0" bIns="0" rtlCol="0"/>
          <a:lstStyle/>
          <a:p>
            <a:endParaRPr/>
          </a:p>
        </p:txBody>
      </p:sp>
      <p:sp>
        <p:nvSpPr>
          <p:cNvPr id="12" name="object 12"/>
          <p:cNvSpPr/>
          <p:nvPr/>
        </p:nvSpPr>
        <p:spPr>
          <a:xfrm>
            <a:off x="452488" y="466090"/>
            <a:ext cx="495300" cy="6633209"/>
          </a:xfrm>
          <a:custGeom>
            <a:avLst/>
            <a:gdLst/>
            <a:ahLst/>
            <a:cxnLst/>
            <a:rect l="l" t="t" r="r" b="b"/>
            <a:pathLst>
              <a:path w="495300" h="6633209">
                <a:moveTo>
                  <a:pt x="495287" y="6632892"/>
                </a:moveTo>
                <a:lnTo>
                  <a:pt x="495287" y="0"/>
                </a:lnTo>
                <a:lnTo>
                  <a:pt x="0" y="0"/>
                </a:lnTo>
                <a:lnTo>
                  <a:pt x="0" y="6632892"/>
                </a:lnTo>
                <a:lnTo>
                  <a:pt x="495287" y="6632892"/>
                </a:lnTo>
                <a:close/>
              </a:path>
            </a:pathLst>
          </a:custGeom>
          <a:solidFill>
            <a:srgbClr val="F04C23"/>
          </a:solid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1694" y="438098"/>
            <a:ext cx="2777490" cy="299720"/>
          </a:xfrm>
          <a:prstGeom prst="rect">
            <a:avLst/>
          </a:prstGeom>
        </p:spPr>
        <p:txBody>
          <a:bodyPr vert="horz" wrap="square" lIns="0" tIns="12700" rIns="0" bIns="0" rtlCol="0">
            <a:spAutoFit/>
          </a:bodyPr>
          <a:lstStyle/>
          <a:p>
            <a:pPr marL="12700">
              <a:lnSpc>
                <a:spcPct val="100000"/>
              </a:lnSpc>
              <a:spcBef>
                <a:spcPts val="100"/>
              </a:spcBef>
            </a:pPr>
            <a:r>
              <a:rPr spc="-70" dirty="0"/>
              <a:t>CLIMAT </a:t>
            </a:r>
            <a:r>
              <a:rPr spc="-95" dirty="0"/>
              <a:t>DE </a:t>
            </a:r>
            <a:r>
              <a:rPr spc="-50" dirty="0"/>
              <a:t>LA</a:t>
            </a:r>
            <a:r>
              <a:rPr spc="65" dirty="0"/>
              <a:t> </a:t>
            </a:r>
            <a:r>
              <a:rPr spc="-70" dirty="0"/>
              <a:t>BIORÉGION</a:t>
            </a:r>
          </a:p>
        </p:txBody>
      </p:sp>
      <p:sp>
        <p:nvSpPr>
          <p:cNvPr id="3" name="object 3"/>
          <p:cNvSpPr/>
          <p:nvPr/>
        </p:nvSpPr>
        <p:spPr>
          <a:xfrm>
            <a:off x="1288465" y="1605952"/>
            <a:ext cx="6259830" cy="4099560"/>
          </a:xfrm>
          <a:custGeom>
            <a:avLst/>
            <a:gdLst/>
            <a:ahLst/>
            <a:cxnLst/>
            <a:rect l="l" t="t" r="r" b="b"/>
            <a:pathLst>
              <a:path w="6259830" h="4099560">
                <a:moveTo>
                  <a:pt x="6259830" y="0"/>
                </a:moveTo>
                <a:lnTo>
                  <a:pt x="6247130" y="0"/>
                </a:lnTo>
                <a:lnTo>
                  <a:pt x="12700" y="0"/>
                </a:lnTo>
                <a:lnTo>
                  <a:pt x="0" y="0"/>
                </a:lnTo>
                <a:lnTo>
                  <a:pt x="0" y="6350"/>
                </a:lnTo>
                <a:lnTo>
                  <a:pt x="0" y="4099356"/>
                </a:lnTo>
                <a:lnTo>
                  <a:pt x="6337" y="4099356"/>
                </a:lnTo>
                <a:lnTo>
                  <a:pt x="12687" y="4099356"/>
                </a:lnTo>
                <a:lnTo>
                  <a:pt x="12687" y="6350"/>
                </a:lnTo>
                <a:lnTo>
                  <a:pt x="12700" y="12700"/>
                </a:lnTo>
                <a:lnTo>
                  <a:pt x="6247130" y="12700"/>
                </a:lnTo>
                <a:lnTo>
                  <a:pt x="6247130" y="4086644"/>
                </a:lnTo>
                <a:lnTo>
                  <a:pt x="12700" y="4086644"/>
                </a:lnTo>
                <a:lnTo>
                  <a:pt x="12700" y="4099356"/>
                </a:lnTo>
                <a:lnTo>
                  <a:pt x="6247130" y="4099356"/>
                </a:lnTo>
                <a:lnTo>
                  <a:pt x="6259830" y="4099356"/>
                </a:lnTo>
                <a:lnTo>
                  <a:pt x="6259830" y="0"/>
                </a:lnTo>
                <a:close/>
              </a:path>
            </a:pathLst>
          </a:custGeom>
          <a:solidFill>
            <a:srgbClr val="ED0579"/>
          </a:solidFill>
        </p:spPr>
        <p:txBody>
          <a:bodyPr wrap="square" lIns="0" tIns="0" rIns="0" bIns="0" rtlCol="0"/>
          <a:lstStyle/>
          <a:p>
            <a:endParaRPr/>
          </a:p>
        </p:txBody>
      </p:sp>
      <p:sp>
        <p:nvSpPr>
          <p:cNvPr id="4" name="object 4"/>
          <p:cNvSpPr txBox="1"/>
          <p:nvPr/>
        </p:nvSpPr>
        <p:spPr>
          <a:xfrm>
            <a:off x="8064754" y="1619694"/>
            <a:ext cx="2160270" cy="1114408"/>
          </a:xfrm>
          <a:prstGeom prst="rect">
            <a:avLst/>
          </a:prstGeom>
          <a:ln w="12700">
            <a:solidFill>
              <a:srgbClr val="F04C23"/>
            </a:solidFill>
          </a:ln>
        </p:spPr>
        <p:txBody>
          <a:bodyPr vert="horz" wrap="square" lIns="0" tIns="6350" rIns="0" bIns="0" rtlCol="0">
            <a:spAutoFit/>
          </a:bodyPr>
          <a:lstStyle/>
          <a:p>
            <a:pPr marL="88265">
              <a:lnSpc>
                <a:spcPct val="100000"/>
              </a:lnSpc>
              <a:spcBef>
                <a:spcPts val="50"/>
              </a:spcBef>
            </a:pPr>
            <a:r>
              <a:rPr sz="1200" spc="925">
                <a:solidFill>
                  <a:srgbClr val="58595B"/>
                </a:solidFill>
                <a:latin typeface="DejaVu Sans"/>
                <a:cs typeface="DejaVu Sans"/>
              </a:rPr>
              <a:t>🌡</a:t>
            </a:r>
            <a:r>
              <a:rPr sz="1200" spc="-60">
                <a:solidFill>
                  <a:srgbClr val="58595B"/>
                </a:solidFill>
                <a:latin typeface="DejaVu Sans"/>
                <a:cs typeface="DejaVu Sans"/>
              </a:rPr>
              <a:t> </a:t>
            </a:r>
            <a:r>
              <a:rPr sz="1200" spc="-5" smtClean="0">
                <a:solidFill>
                  <a:srgbClr val="58595B"/>
                </a:solidFill>
                <a:latin typeface="Arial"/>
                <a:cs typeface="Arial"/>
              </a:rPr>
              <a:t>Températures:</a:t>
            </a:r>
            <a:r>
              <a:rPr lang="fr-FR" sz="1200" dirty="0"/>
              <a:t>Sousse a un climat méditerranéen chaud avec des températures moyennes annuelles de 21,7°C. Les températures varient de 8°C en hiver à 35°C en été.</a:t>
            </a:r>
            <a:endParaRPr sz="1200">
              <a:latin typeface="Arial"/>
              <a:cs typeface="Arial"/>
            </a:endParaRPr>
          </a:p>
        </p:txBody>
      </p:sp>
      <p:sp>
        <p:nvSpPr>
          <p:cNvPr id="10" name="object 10"/>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11" name="object 11"/>
          <p:cNvSpPr txBox="1">
            <a:spLocks noGrp="1"/>
          </p:cNvSpPr>
          <p:nvPr>
            <p:ph type="sldNum" sz="quarter" idx="7"/>
          </p:nvPr>
        </p:nvSpPr>
        <p:spPr>
          <a:prstGeom prst="rect">
            <a:avLst/>
          </a:prstGeom>
        </p:spPr>
        <p:txBody>
          <a:bodyPr vert="horz" wrap="square" lIns="0" tIns="12700" rIns="0" bIns="0" rtlCol="0">
            <a:spAutoFit/>
          </a:body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2</a:t>
            </a:fld>
            <a:endParaRPr sz="1200"/>
          </a:p>
        </p:txBody>
      </p:sp>
      <p:sp>
        <p:nvSpPr>
          <p:cNvPr id="12" name="object 12"/>
          <p:cNvSpPr txBox="1">
            <a:spLocks noGrp="1"/>
          </p:cNvSpPr>
          <p:nvPr>
            <p:ph type="dt" sz="half" idx="6"/>
          </p:nvPr>
        </p:nvSpPr>
        <p:spPr>
          <a:prstGeom prst="rect">
            <a:avLst/>
          </a:prstGeom>
        </p:spPr>
        <p:txBody>
          <a:bodyPr vert="horz" wrap="square" lIns="0" tIns="12700" rIns="0" bIns="0" rtlCol="0">
            <a:spAutoFit/>
          </a:body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sp>
        <p:nvSpPr>
          <p:cNvPr id="5" name="object 5"/>
          <p:cNvSpPr txBox="1"/>
          <p:nvPr/>
        </p:nvSpPr>
        <p:spPr>
          <a:xfrm>
            <a:off x="1915553" y="6021749"/>
            <a:ext cx="2160270" cy="573234"/>
          </a:xfrm>
          <a:prstGeom prst="rect">
            <a:avLst/>
          </a:prstGeom>
          <a:ln w="12700">
            <a:solidFill>
              <a:srgbClr val="94BF3D"/>
            </a:solidFill>
          </a:ln>
        </p:spPr>
        <p:txBody>
          <a:bodyPr vert="horz" wrap="square" lIns="0" tIns="6350" rIns="0" bIns="0" rtlCol="0">
            <a:spAutoFit/>
          </a:bodyPr>
          <a:lstStyle/>
          <a:p>
            <a:pPr marL="88265">
              <a:lnSpc>
                <a:spcPct val="100000"/>
              </a:lnSpc>
              <a:spcBef>
                <a:spcPts val="50"/>
              </a:spcBef>
            </a:pPr>
            <a:r>
              <a:rPr sz="1200" spc="155" dirty="0">
                <a:solidFill>
                  <a:srgbClr val="58595B"/>
                </a:solidFill>
                <a:latin typeface="DejaVu Sans"/>
                <a:cs typeface="DejaVu Sans"/>
              </a:rPr>
              <a:t>🌍</a:t>
            </a:r>
            <a:r>
              <a:rPr sz="1200" spc="155" dirty="0">
                <a:solidFill>
                  <a:srgbClr val="58595B"/>
                </a:solidFill>
                <a:latin typeface="Arial"/>
                <a:cs typeface="Arial"/>
              </a:rPr>
              <a:t>Etage</a:t>
            </a:r>
            <a:r>
              <a:rPr sz="1200" spc="-15" dirty="0">
                <a:solidFill>
                  <a:srgbClr val="58595B"/>
                </a:solidFill>
                <a:latin typeface="Arial"/>
                <a:cs typeface="Arial"/>
              </a:rPr>
              <a:t> </a:t>
            </a:r>
            <a:r>
              <a:rPr sz="1200" spc="10">
                <a:solidFill>
                  <a:srgbClr val="58595B"/>
                </a:solidFill>
                <a:latin typeface="Arial"/>
                <a:cs typeface="Arial"/>
              </a:rPr>
              <a:t>bioclimatique</a:t>
            </a:r>
            <a:r>
              <a:rPr sz="1200" spc="10" smtClean="0">
                <a:solidFill>
                  <a:srgbClr val="58595B"/>
                </a:solidFill>
                <a:latin typeface="Arial"/>
                <a:cs typeface="Arial"/>
              </a:rPr>
              <a:t>:</a:t>
            </a:r>
            <a:endParaRPr lang="fr-FR" sz="1200" spc="10" dirty="0" smtClean="0">
              <a:solidFill>
                <a:srgbClr val="58595B"/>
              </a:solidFill>
              <a:latin typeface="Arial"/>
              <a:cs typeface="Arial"/>
            </a:endParaRPr>
          </a:p>
          <a:p>
            <a:pPr marL="88265">
              <a:lnSpc>
                <a:spcPct val="100000"/>
              </a:lnSpc>
              <a:spcBef>
                <a:spcPts val="50"/>
              </a:spcBef>
            </a:pPr>
            <a:r>
              <a:rPr lang="fr-FR" sz="1200" dirty="0"/>
              <a:t>Sousse se situe dans la zone bioclimatique aride</a:t>
            </a:r>
            <a:endParaRPr sz="1200">
              <a:latin typeface="Arial"/>
              <a:cs typeface="Arial"/>
            </a:endParaRPr>
          </a:p>
        </p:txBody>
      </p:sp>
      <p:sp>
        <p:nvSpPr>
          <p:cNvPr id="6" name="object 6"/>
          <p:cNvSpPr txBox="1"/>
          <p:nvPr/>
        </p:nvSpPr>
        <p:spPr>
          <a:xfrm>
            <a:off x="1261694" y="878269"/>
            <a:ext cx="6964680" cy="208279"/>
          </a:xfrm>
          <a:prstGeom prst="rect">
            <a:avLst/>
          </a:prstGeom>
        </p:spPr>
        <p:txBody>
          <a:bodyPr vert="horz" wrap="square" lIns="0" tIns="12700" rIns="0" bIns="0" rtlCol="0">
            <a:spAutoFit/>
          </a:bodyPr>
          <a:lstStyle/>
          <a:p>
            <a:pPr marL="12700">
              <a:lnSpc>
                <a:spcPct val="100000"/>
              </a:lnSpc>
              <a:spcBef>
                <a:spcPts val="100"/>
              </a:spcBef>
            </a:pPr>
            <a:r>
              <a:rPr sz="1200" spc="-20" dirty="0">
                <a:solidFill>
                  <a:srgbClr val="58595B"/>
                </a:solidFill>
                <a:latin typeface="Arial"/>
                <a:cs typeface="Arial"/>
              </a:rPr>
              <a:t>Insérez </a:t>
            </a:r>
            <a:r>
              <a:rPr sz="1200" spc="5" dirty="0">
                <a:solidFill>
                  <a:srgbClr val="58595B"/>
                </a:solidFill>
                <a:latin typeface="Arial"/>
                <a:cs typeface="Arial"/>
              </a:rPr>
              <a:t>une </a:t>
            </a:r>
            <a:r>
              <a:rPr sz="1200" spc="25" dirty="0">
                <a:solidFill>
                  <a:srgbClr val="58595B"/>
                </a:solidFill>
                <a:latin typeface="Arial"/>
                <a:cs typeface="Arial"/>
              </a:rPr>
              <a:t>carte </a:t>
            </a:r>
            <a:r>
              <a:rPr sz="1200" spc="20" dirty="0">
                <a:solidFill>
                  <a:srgbClr val="58595B"/>
                </a:solidFill>
                <a:latin typeface="Arial"/>
                <a:cs typeface="Arial"/>
              </a:rPr>
              <a:t>de votre </a:t>
            </a:r>
            <a:r>
              <a:rPr sz="1200" spc="15" dirty="0">
                <a:solidFill>
                  <a:srgbClr val="58595B"/>
                </a:solidFill>
                <a:latin typeface="Arial"/>
                <a:cs typeface="Arial"/>
              </a:rPr>
              <a:t>région dans </a:t>
            </a:r>
            <a:r>
              <a:rPr sz="1200" spc="-15" dirty="0">
                <a:solidFill>
                  <a:srgbClr val="58595B"/>
                </a:solidFill>
                <a:latin typeface="Arial"/>
                <a:cs typeface="Arial"/>
              </a:rPr>
              <a:t>le </a:t>
            </a:r>
            <a:r>
              <a:rPr sz="1200" spc="20" dirty="0">
                <a:solidFill>
                  <a:srgbClr val="58595B"/>
                </a:solidFill>
                <a:latin typeface="Arial"/>
                <a:cs typeface="Arial"/>
              </a:rPr>
              <a:t>cadre </a:t>
            </a:r>
            <a:r>
              <a:rPr sz="1200" spc="15" dirty="0">
                <a:solidFill>
                  <a:srgbClr val="58595B"/>
                </a:solidFill>
                <a:latin typeface="Arial"/>
                <a:cs typeface="Arial"/>
              </a:rPr>
              <a:t>central </a:t>
            </a:r>
            <a:r>
              <a:rPr sz="1200" spc="20" dirty="0">
                <a:solidFill>
                  <a:srgbClr val="58595B"/>
                </a:solidFill>
                <a:latin typeface="Arial"/>
                <a:cs typeface="Arial"/>
              </a:rPr>
              <a:t>et </a:t>
            </a:r>
            <a:r>
              <a:rPr sz="1200" spc="-5" dirty="0">
                <a:solidFill>
                  <a:srgbClr val="58595B"/>
                </a:solidFill>
                <a:latin typeface="Arial"/>
                <a:cs typeface="Arial"/>
              </a:rPr>
              <a:t>renseignez </a:t>
            </a:r>
            <a:r>
              <a:rPr sz="1200" spc="-25" dirty="0">
                <a:solidFill>
                  <a:srgbClr val="58595B"/>
                </a:solidFill>
                <a:latin typeface="Arial"/>
                <a:cs typeface="Arial"/>
              </a:rPr>
              <a:t>les </a:t>
            </a:r>
            <a:r>
              <a:rPr sz="1200" spc="10" dirty="0">
                <a:solidFill>
                  <a:srgbClr val="58595B"/>
                </a:solidFill>
                <a:latin typeface="Arial"/>
                <a:cs typeface="Arial"/>
              </a:rPr>
              <a:t>caractéristiques</a:t>
            </a:r>
            <a:r>
              <a:rPr sz="1200" spc="-120" dirty="0">
                <a:solidFill>
                  <a:srgbClr val="58595B"/>
                </a:solidFill>
                <a:latin typeface="Arial"/>
                <a:cs typeface="Arial"/>
              </a:rPr>
              <a:t> </a:t>
            </a:r>
            <a:r>
              <a:rPr sz="1200" spc="10" dirty="0">
                <a:solidFill>
                  <a:srgbClr val="58595B"/>
                </a:solidFill>
                <a:latin typeface="Arial"/>
                <a:cs typeface="Arial"/>
              </a:rPr>
              <a:t>climatiques</a:t>
            </a:r>
            <a:endParaRPr sz="1200">
              <a:latin typeface="Arial"/>
              <a:cs typeface="Arial"/>
            </a:endParaRPr>
          </a:p>
        </p:txBody>
      </p:sp>
      <p:sp>
        <p:nvSpPr>
          <p:cNvPr id="7" name="object 7"/>
          <p:cNvSpPr txBox="1"/>
          <p:nvPr/>
        </p:nvSpPr>
        <p:spPr>
          <a:xfrm>
            <a:off x="8077454" y="3822572"/>
            <a:ext cx="2160270" cy="1496564"/>
          </a:xfrm>
          <a:prstGeom prst="rect">
            <a:avLst/>
          </a:prstGeom>
          <a:ln w="12700">
            <a:solidFill>
              <a:srgbClr val="00AEEF"/>
            </a:solidFill>
          </a:ln>
        </p:spPr>
        <p:txBody>
          <a:bodyPr vert="horz" wrap="square" lIns="0" tIns="6350" rIns="0" bIns="0" rtlCol="0">
            <a:spAutoFit/>
          </a:bodyPr>
          <a:lstStyle/>
          <a:p>
            <a:pPr marL="89535">
              <a:lnSpc>
                <a:spcPct val="100000"/>
              </a:lnSpc>
              <a:spcBef>
                <a:spcPts val="50"/>
              </a:spcBef>
            </a:pPr>
            <a:r>
              <a:rPr sz="1200" spc="140" dirty="0">
                <a:solidFill>
                  <a:srgbClr val="58595B"/>
                </a:solidFill>
                <a:latin typeface="DejaVu Sans"/>
                <a:cs typeface="DejaVu Sans"/>
              </a:rPr>
              <a:t>🌧</a:t>
            </a:r>
            <a:r>
              <a:rPr sz="1200" spc="140" dirty="0">
                <a:solidFill>
                  <a:srgbClr val="58595B"/>
                </a:solidFill>
                <a:latin typeface="Arial"/>
                <a:cs typeface="Arial"/>
              </a:rPr>
              <a:t>Types </a:t>
            </a:r>
            <a:r>
              <a:rPr sz="1200" spc="25">
                <a:solidFill>
                  <a:srgbClr val="58595B"/>
                </a:solidFill>
                <a:latin typeface="Arial"/>
                <a:cs typeface="Arial"/>
              </a:rPr>
              <a:t>de</a:t>
            </a:r>
            <a:r>
              <a:rPr sz="1200" spc="-180">
                <a:solidFill>
                  <a:srgbClr val="58595B"/>
                </a:solidFill>
                <a:latin typeface="Arial"/>
                <a:cs typeface="Arial"/>
              </a:rPr>
              <a:t> </a:t>
            </a:r>
            <a:r>
              <a:rPr sz="1200" spc="5" smtClean="0">
                <a:solidFill>
                  <a:srgbClr val="58595B"/>
                </a:solidFill>
                <a:latin typeface="Arial"/>
                <a:cs typeface="Arial"/>
              </a:rPr>
              <a:t>précipitations</a:t>
            </a:r>
            <a:endParaRPr lang="fr-FR" sz="1200" spc="5" dirty="0" smtClean="0">
              <a:solidFill>
                <a:srgbClr val="58595B"/>
              </a:solidFill>
              <a:latin typeface="Arial"/>
              <a:cs typeface="Arial"/>
            </a:endParaRPr>
          </a:p>
          <a:p>
            <a:pPr marL="89535">
              <a:lnSpc>
                <a:spcPct val="100000"/>
              </a:lnSpc>
              <a:spcBef>
                <a:spcPts val="50"/>
              </a:spcBef>
            </a:pPr>
            <a:r>
              <a:rPr lang="fr-FR" sz="1200" dirty="0"/>
              <a:t>rares à Sousse et se concentrent principalement pendant les mois d'automne et d'hiver. Les précipitations sont généralement sous forme de pluie, mais il peut également y avoir des averses de grêle.</a:t>
            </a:r>
            <a:r>
              <a:rPr sz="1200" spc="5" smtClean="0">
                <a:solidFill>
                  <a:srgbClr val="58595B"/>
                </a:solidFill>
                <a:latin typeface="Arial"/>
                <a:cs typeface="Arial"/>
              </a:rPr>
              <a:t>:</a:t>
            </a:r>
            <a:endParaRPr sz="1200">
              <a:latin typeface="Arial"/>
              <a:cs typeface="Arial"/>
            </a:endParaRPr>
          </a:p>
        </p:txBody>
      </p:sp>
      <p:sp>
        <p:nvSpPr>
          <p:cNvPr id="8" name="object 8"/>
          <p:cNvSpPr txBox="1"/>
          <p:nvPr/>
        </p:nvSpPr>
        <p:spPr>
          <a:xfrm>
            <a:off x="8064754" y="6025445"/>
            <a:ext cx="2160270" cy="942566"/>
          </a:xfrm>
          <a:prstGeom prst="rect">
            <a:avLst/>
          </a:prstGeom>
          <a:ln w="12700">
            <a:solidFill>
              <a:srgbClr val="16978B"/>
            </a:solidFill>
          </a:ln>
        </p:spPr>
        <p:txBody>
          <a:bodyPr vert="horz" wrap="square" lIns="0" tIns="6350" rIns="0" bIns="0" rtlCol="0">
            <a:spAutoFit/>
          </a:bodyPr>
          <a:lstStyle/>
          <a:p>
            <a:pPr marL="89535">
              <a:lnSpc>
                <a:spcPct val="100000"/>
              </a:lnSpc>
              <a:spcBef>
                <a:spcPts val="50"/>
              </a:spcBef>
            </a:pPr>
            <a:r>
              <a:rPr sz="1200" spc="55" dirty="0">
                <a:solidFill>
                  <a:srgbClr val="58595B"/>
                </a:solidFill>
                <a:latin typeface="DejaVu Sans"/>
                <a:cs typeface="DejaVu Sans"/>
              </a:rPr>
              <a:t>☔</a:t>
            </a:r>
            <a:r>
              <a:rPr sz="1200" spc="55" dirty="0">
                <a:solidFill>
                  <a:srgbClr val="58595B"/>
                </a:solidFill>
                <a:latin typeface="Arial"/>
                <a:cs typeface="Arial"/>
              </a:rPr>
              <a:t>Répartition </a:t>
            </a:r>
            <a:r>
              <a:rPr sz="1200" spc="-5">
                <a:solidFill>
                  <a:srgbClr val="58595B"/>
                </a:solidFill>
                <a:latin typeface="Arial"/>
                <a:cs typeface="Arial"/>
              </a:rPr>
              <a:t>des</a:t>
            </a:r>
            <a:r>
              <a:rPr sz="1200" spc="-80">
                <a:solidFill>
                  <a:srgbClr val="58595B"/>
                </a:solidFill>
                <a:latin typeface="Arial"/>
                <a:cs typeface="Arial"/>
              </a:rPr>
              <a:t> </a:t>
            </a:r>
            <a:r>
              <a:rPr sz="1200" spc="-10" smtClean="0">
                <a:solidFill>
                  <a:srgbClr val="58595B"/>
                </a:solidFill>
                <a:latin typeface="Arial"/>
                <a:cs typeface="Arial"/>
              </a:rPr>
              <a:t>pluies</a:t>
            </a:r>
            <a:endParaRPr lang="fr-FR" sz="1200" spc="-10" dirty="0" smtClean="0">
              <a:solidFill>
                <a:srgbClr val="58595B"/>
              </a:solidFill>
              <a:latin typeface="Arial"/>
              <a:cs typeface="Arial"/>
            </a:endParaRPr>
          </a:p>
          <a:p>
            <a:pPr marL="89535">
              <a:lnSpc>
                <a:spcPct val="100000"/>
              </a:lnSpc>
              <a:spcBef>
                <a:spcPts val="50"/>
              </a:spcBef>
            </a:pPr>
            <a:r>
              <a:rPr lang="fr-FR" sz="1200" dirty="0"/>
              <a:t>irrégulières et varient d'une année à l'autre. En moyenne, la ville reçoit environ 330 millimètres de pluie par an</a:t>
            </a:r>
            <a:endParaRPr sz="1200">
              <a:latin typeface="Arial"/>
              <a:cs typeface="Arial"/>
            </a:endParaRPr>
          </a:p>
        </p:txBody>
      </p:sp>
      <p:sp>
        <p:nvSpPr>
          <p:cNvPr id="9" name="object 9"/>
          <p:cNvSpPr txBox="1"/>
          <p:nvPr/>
        </p:nvSpPr>
        <p:spPr>
          <a:xfrm>
            <a:off x="5394249" y="6025445"/>
            <a:ext cx="2160270" cy="1127232"/>
          </a:xfrm>
          <a:prstGeom prst="rect">
            <a:avLst/>
          </a:prstGeom>
          <a:ln w="12700">
            <a:solidFill>
              <a:srgbClr val="846292"/>
            </a:solidFill>
          </a:ln>
        </p:spPr>
        <p:txBody>
          <a:bodyPr vert="horz" wrap="square" lIns="0" tIns="6350" rIns="0" bIns="0" rtlCol="0">
            <a:spAutoFit/>
          </a:bodyPr>
          <a:lstStyle/>
          <a:p>
            <a:pPr marL="88265">
              <a:lnSpc>
                <a:spcPct val="100000"/>
              </a:lnSpc>
              <a:spcBef>
                <a:spcPts val="50"/>
              </a:spcBef>
            </a:pPr>
            <a:r>
              <a:rPr sz="1200" spc="150" dirty="0">
                <a:solidFill>
                  <a:srgbClr val="58595B"/>
                </a:solidFill>
                <a:latin typeface="DejaVu Sans"/>
                <a:cs typeface="DejaVu Sans"/>
              </a:rPr>
              <a:t>🌪</a:t>
            </a:r>
            <a:r>
              <a:rPr sz="1200" spc="150" dirty="0">
                <a:solidFill>
                  <a:srgbClr val="58595B"/>
                </a:solidFill>
                <a:latin typeface="Arial"/>
                <a:cs typeface="Arial"/>
              </a:rPr>
              <a:t>Vents</a:t>
            </a:r>
            <a:r>
              <a:rPr sz="1200" spc="-15" dirty="0">
                <a:solidFill>
                  <a:srgbClr val="58595B"/>
                </a:solidFill>
                <a:latin typeface="Arial"/>
                <a:cs typeface="Arial"/>
              </a:rPr>
              <a:t> </a:t>
            </a:r>
            <a:r>
              <a:rPr sz="1200" spc="10">
                <a:solidFill>
                  <a:srgbClr val="58595B"/>
                </a:solidFill>
                <a:latin typeface="Arial"/>
                <a:cs typeface="Arial"/>
              </a:rPr>
              <a:t>dominants</a:t>
            </a:r>
            <a:r>
              <a:rPr sz="1200" spc="10" smtClean="0">
                <a:solidFill>
                  <a:srgbClr val="58595B"/>
                </a:solidFill>
                <a:latin typeface="Arial"/>
                <a:cs typeface="Arial"/>
              </a:rPr>
              <a:t>:</a:t>
            </a:r>
            <a:endParaRPr lang="fr-FR" sz="1200" spc="10" dirty="0" smtClean="0">
              <a:solidFill>
                <a:srgbClr val="58595B"/>
              </a:solidFill>
              <a:latin typeface="Arial"/>
              <a:cs typeface="Arial"/>
            </a:endParaRPr>
          </a:p>
          <a:p>
            <a:pPr marL="88265">
              <a:lnSpc>
                <a:spcPct val="100000"/>
              </a:lnSpc>
              <a:spcBef>
                <a:spcPts val="50"/>
              </a:spcBef>
            </a:pPr>
            <a:r>
              <a:rPr lang="fr-FR" sz="1200" dirty="0"/>
              <a:t>les vents de nord-ouest, appelés « </a:t>
            </a:r>
            <a:r>
              <a:rPr lang="fr-FR" sz="1200" dirty="0" err="1"/>
              <a:t>maestral</a:t>
            </a:r>
            <a:r>
              <a:rPr lang="fr-FR" sz="1200" dirty="0"/>
              <a:t> ». Ces vents soufflent généralement pendant les mois d'été et apportent un air frais et sec.</a:t>
            </a:r>
            <a:endParaRPr sz="1200">
              <a:latin typeface="Arial"/>
              <a:cs typeface="Arial"/>
            </a:endParaRPr>
          </a:p>
        </p:txBody>
      </p:sp>
      <p:pic>
        <p:nvPicPr>
          <p:cNvPr id="6146" name="Picture 2" descr="Sousse | عالم الواحة"/>
          <p:cNvPicPr>
            <a:picLocks noChangeAspect="1" noChangeArrowheads="1"/>
          </p:cNvPicPr>
          <p:nvPr/>
        </p:nvPicPr>
        <p:blipFill>
          <a:blip r:embed="rId2"/>
          <a:srcRect/>
          <a:stretch>
            <a:fillRect/>
          </a:stretch>
        </p:blipFill>
        <p:spPr bwMode="auto">
          <a:xfrm>
            <a:off x="2679700" y="1724025"/>
            <a:ext cx="2667000" cy="368712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52601" y="2920659"/>
            <a:ext cx="8676608" cy="4115762"/>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301305" y="348433"/>
            <a:ext cx="7918450" cy="600075"/>
          </a:xfrm>
          <a:prstGeom prst="rect">
            <a:avLst/>
          </a:prstGeom>
        </p:spPr>
        <p:txBody>
          <a:bodyPr vert="horz" wrap="square" lIns="0" tIns="108585" rIns="0" bIns="0" rtlCol="0">
            <a:spAutoFit/>
          </a:bodyPr>
          <a:lstStyle/>
          <a:p>
            <a:pPr marL="12700">
              <a:lnSpc>
                <a:spcPct val="100000"/>
              </a:lnSpc>
              <a:spcBef>
                <a:spcPts val="855"/>
              </a:spcBef>
            </a:pPr>
            <a:r>
              <a:rPr sz="1400" spc="-50" dirty="0">
                <a:solidFill>
                  <a:srgbClr val="41AD49"/>
                </a:solidFill>
                <a:latin typeface="Arial"/>
                <a:cs typeface="Arial"/>
              </a:rPr>
              <a:t>BIOME </a:t>
            </a:r>
            <a:r>
              <a:rPr sz="1400" spc="-55" dirty="0">
                <a:solidFill>
                  <a:srgbClr val="41AD49"/>
                </a:solidFill>
                <a:latin typeface="Arial"/>
                <a:cs typeface="Arial"/>
              </a:rPr>
              <a:t>CLIMACIQUE</a:t>
            </a:r>
            <a:r>
              <a:rPr sz="1400" spc="15" dirty="0">
                <a:solidFill>
                  <a:srgbClr val="41AD49"/>
                </a:solidFill>
                <a:latin typeface="Arial"/>
                <a:cs typeface="Arial"/>
              </a:rPr>
              <a:t> </a:t>
            </a:r>
            <a:r>
              <a:rPr sz="1400" spc="-40" dirty="0">
                <a:solidFill>
                  <a:srgbClr val="41AD49"/>
                </a:solidFill>
                <a:latin typeface="Arial"/>
                <a:cs typeface="Arial"/>
              </a:rPr>
              <a:t>ATTENDU</a:t>
            </a:r>
            <a:endParaRPr sz="1400">
              <a:latin typeface="Arial"/>
              <a:cs typeface="Arial"/>
            </a:endParaRPr>
          </a:p>
          <a:p>
            <a:pPr marL="19050">
              <a:lnSpc>
                <a:spcPct val="100000"/>
              </a:lnSpc>
              <a:spcBef>
                <a:spcPts val="650"/>
              </a:spcBef>
            </a:pPr>
            <a:r>
              <a:rPr sz="1200" spc="-20" dirty="0">
                <a:solidFill>
                  <a:srgbClr val="58595B"/>
                </a:solidFill>
                <a:latin typeface="Arial"/>
                <a:cs typeface="Arial"/>
              </a:rPr>
              <a:t>Listez </a:t>
            </a:r>
            <a:r>
              <a:rPr sz="1200" spc="-25" dirty="0">
                <a:solidFill>
                  <a:srgbClr val="58595B"/>
                </a:solidFill>
                <a:latin typeface="Arial"/>
                <a:cs typeface="Arial"/>
              </a:rPr>
              <a:t>les </a:t>
            </a:r>
            <a:r>
              <a:rPr sz="1200" spc="5" dirty="0">
                <a:solidFill>
                  <a:srgbClr val="58595B"/>
                </a:solidFill>
                <a:latin typeface="Arial"/>
                <a:cs typeface="Arial"/>
              </a:rPr>
              <a:t>principales </a:t>
            </a:r>
            <a:r>
              <a:rPr sz="1200" spc="-10" dirty="0">
                <a:solidFill>
                  <a:srgbClr val="58595B"/>
                </a:solidFill>
                <a:latin typeface="Arial"/>
                <a:cs typeface="Arial"/>
              </a:rPr>
              <a:t>espèces </a:t>
            </a:r>
            <a:r>
              <a:rPr sz="1200" spc="20" dirty="0">
                <a:solidFill>
                  <a:srgbClr val="58595B"/>
                </a:solidFill>
                <a:latin typeface="Arial"/>
                <a:cs typeface="Arial"/>
              </a:rPr>
              <a:t>de </a:t>
            </a:r>
            <a:r>
              <a:rPr sz="1200" spc="15" dirty="0">
                <a:solidFill>
                  <a:srgbClr val="58595B"/>
                </a:solidFill>
                <a:latin typeface="Arial"/>
                <a:cs typeface="Arial"/>
              </a:rPr>
              <a:t>chaque </a:t>
            </a:r>
            <a:r>
              <a:rPr sz="1200" spc="25" dirty="0">
                <a:solidFill>
                  <a:srgbClr val="58595B"/>
                </a:solidFill>
                <a:latin typeface="Arial"/>
                <a:cs typeface="Arial"/>
              </a:rPr>
              <a:t>étage </a:t>
            </a:r>
            <a:r>
              <a:rPr sz="1200" spc="20" dirty="0">
                <a:solidFill>
                  <a:srgbClr val="58595B"/>
                </a:solidFill>
                <a:latin typeface="Arial"/>
                <a:cs typeface="Arial"/>
              </a:rPr>
              <a:t>de </a:t>
            </a:r>
            <a:r>
              <a:rPr sz="1200" spc="5" dirty="0">
                <a:solidFill>
                  <a:srgbClr val="58595B"/>
                </a:solidFill>
                <a:latin typeface="Arial"/>
                <a:cs typeface="Arial"/>
              </a:rPr>
              <a:t>végétation, </a:t>
            </a:r>
            <a:r>
              <a:rPr sz="1200" spc="-15" dirty="0">
                <a:solidFill>
                  <a:srgbClr val="58595B"/>
                </a:solidFill>
                <a:latin typeface="Arial"/>
                <a:cs typeface="Arial"/>
              </a:rPr>
              <a:t>n’hésitez </a:t>
            </a:r>
            <a:r>
              <a:rPr sz="1200" spc="15" dirty="0">
                <a:solidFill>
                  <a:srgbClr val="58595B"/>
                </a:solidFill>
                <a:latin typeface="Arial"/>
                <a:cs typeface="Arial"/>
              </a:rPr>
              <a:t>pas </a:t>
            </a:r>
            <a:r>
              <a:rPr sz="1200" spc="50" dirty="0">
                <a:solidFill>
                  <a:srgbClr val="58595B"/>
                </a:solidFill>
                <a:latin typeface="Arial"/>
                <a:cs typeface="Arial"/>
              </a:rPr>
              <a:t>à </a:t>
            </a:r>
            <a:r>
              <a:rPr sz="1200" spc="30" dirty="0">
                <a:solidFill>
                  <a:srgbClr val="58595B"/>
                </a:solidFill>
                <a:latin typeface="Arial"/>
                <a:cs typeface="Arial"/>
              </a:rPr>
              <a:t>ajouter </a:t>
            </a:r>
            <a:r>
              <a:rPr sz="1200" spc="-25" dirty="0">
                <a:solidFill>
                  <a:srgbClr val="58595B"/>
                </a:solidFill>
                <a:latin typeface="Arial"/>
                <a:cs typeface="Arial"/>
              </a:rPr>
              <a:t>les </a:t>
            </a:r>
            <a:r>
              <a:rPr sz="1200" spc="20" dirty="0">
                <a:solidFill>
                  <a:srgbClr val="58595B"/>
                </a:solidFill>
                <a:latin typeface="Arial"/>
                <a:cs typeface="Arial"/>
              </a:rPr>
              <a:t>champignons </a:t>
            </a:r>
            <a:r>
              <a:rPr sz="1200" spc="-35" dirty="0">
                <a:solidFill>
                  <a:srgbClr val="58595B"/>
                </a:solidFill>
                <a:latin typeface="Arial"/>
                <a:cs typeface="Arial"/>
              </a:rPr>
              <a:t>si</a:t>
            </a:r>
            <a:r>
              <a:rPr sz="1200" spc="-140" dirty="0">
                <a:solidFill>
                  <a:srgbClr val="58595B"/>
                </a:solidFill>
                <a:latin typeface="Arial"/>
                <a:cs typeface="Arial"/>
              </a:rPr>
              <a:t> </a:t>
            </a:r>
            <a:r>
              <a:rPr sz="1200" dirty="0">
                <a:solidFill>
                  <a:srgbClr val="58595B"/>
                </a:solidFill>
                <a:latin typeface="Arial"/>
                <a:cs typeface="Arial"/>
              </a:rPr>
              <a:t>pertinent.</a:t>
            </a:r>
            <a:endParaRPr sz="1200">
              <a:latin typeface="Arial"/>
              <a:cs typeface="Arial"/>
            </a:endParaRPr>
          </a:p>
        </p:txBody>
      </p:sp>
      <p:sp>
        <p:nvSpPr>
          <p:cNvPr id="4" name="object 4"/>
          <p:cNvSpPr txBox="1"/>
          <p:nvPr/>
        </p:nvSpPr>
        <p:spPr>
          <a:xfrm>
            <a:off x="1292555" y="2344204"/>
            <a:ext cx="1774189" cy="372110"/>
          </a:xfrm>
          <a:prstGeom prst="rect">
            <a:avLst/>
          </a:prstGeom>
          <a:solidFill>
            <a:srgbClr val="41AD49"/>
          </a:solidFill>
        </p:spPr>
        <p:txBody>
          <a:bodyPr vert="horz" wrap="square" lIns="0" tIns="78740" rIns="0" bIns="0" rtlCol="0">
            <a:spAutoFit/>
          </a:bodyPr>
          <a:lstStyle/>
          <a:p>
            <a:pPr marL="518795">
              <a:lnSpc>
                <a:spcPct val="100000"/>
              </a:lnSpc>
              <a:spcBef>
                <a:spcPts val="620"/>
              </a:spcBef>
            </a:pPr>
            <a:r>
              <a:rPr sz="1400" spc="15" dirty="0">
                <a:solidFill>
                  <a:srgbClr val="58595B"/>
                </a:solidFill>
                <a:latin typeface="Arial"/>
                <a:cs typeface="Arial"/>
              </a:rPr>
              <a:t>Canopée</a:t>
            </a:r>
            <a:endParaRPr sz="1400">
              <a:latin typeface="Arial"/>
              <a:cs typeface="Arial"/>
            </a:endParaRPr>
          </a:p>
        </p:txBody>
      </p:sp>
      <p:sp>
        <p:nvSpPr>
          <p:cNvPr id="5" name="object 5"/>
          <p:cNvSpPr txBox="1"/>
          <p:nvPr/>
        </p:nvSpPr>
        <p:spPr>
          <a:xfrm>
            <a:off x="3274529" y="3407955"/>
            <a:ext cx="1774189" cy="372110"/>
          </a:xfrm>
          <a:prstGeom prst="rect">
            <a:avLst/>
          </a:prstGeom>
          <a:solidFill>
            <a:srgbClr val="70B965"/>
          </a:solidFill>
        </p:spPr>
        <p:txBody>
          <a:bodyPr vert="horz" wrap="square" lIns="0" tIns="79375" rIns="0" bIns="0" rtlCol="0">
            <a:spAutoFit/>
          </a:bodyPr>
          <a:lstStyle/>
          <a:p>
            <a:pPr marL="311150">
              <a:lnSpc>
                <a:spcPct val="100000"/>
              </a:lnSpc>
              <a:spcBef>
                <a:spcPts val="625"/>
              </a:spcBef>
            </a:pPr>
            <a:r>
              <a:rPr sz="1400" spc="-40" dirty="0">
                <a:solidFill>
                  <a:srgbClr val="58595B"/>
                </a:solidFill>
                <a:latin typeface="Arial"/>
                <a:cs typeface="Arial"/>
              </a:rPr>
              <a:t>Sous</a:t>
            </a:r>
            <a:r>
              <a:rPr sz="1400" spc="-25" dirty="0">
                <a:solidFill>
                  <a:srgbClr val="58595B"/>
                </a:solidFill>
                <a:latin typeface="Arial"/>
                <a:cs typeface="Arial"/>
              </a:rPr>
              <a:t> </a:t>
            </a:r>
            <a:r>
              <a:rPr sz="1400" spc="30" dirty="0">
                <a:solidFill>
                  <a:srgbClr val="58595B"/>
                </a:solidFill>
                <a:latin typeface="Arial"/>
                <a:cs typeface="Arial"/>
              </a:rPr>
              <a:t>canopée</a:t>
            </a:r>
            <a:endParaRPr sz="1400">
              <a:latin typeface="Arial"/>
              <a:cs typeface="Arial"/>
            </a:endParaRPr>
          </a:p>
        </p:txBody>
      </p:sp>
      <p:sp>
        <p:nvSpPr>
          <p:cNvPr id="6" name="object 6"/>
          <p:cNvSpPr txBox="1"/>
          <p:nvPr/>
        </p:nvSpPr>
        <p:spPr>
          <a:xfrm>
            <a:off x="5269344" y="5094351"/>
            <a:ext cx="1774189" cy="372110"/>
          </a:xfrm>
          <a:prstGeom prst="rect">
            <a:avLst/>
          </a:prstGeom>
          <a:solidFill>
            <a:srgbClr val="93C689"/>
          </a:solidFill>
        </p:spPr>
        <p:txBody>
          <a:bodyPr vert="horz" wrap="square" lIns="0" tIns="78740" rIns="0" bIns="0" rtlCol="0">
            <a:spAutoFit/>
          </a:bodyPr>
          <a:lstStyle/>
          <a:p>
            <a:pPr marL="574040">
              <a:lnSpc>
                <a:spcPct val="100000"/>
              </a:lnSpc>
              <a:spcBef>
                <a:spcPts val="620"/>
              </a:spcBef>
            </a:pPr>
            <a:r>
              <a:rPr sz="1400" spc="-10" dirty="0">
                <a:solidFill>
                  <a:srgbClr val="58595B"/>
                </a:solidFill>
                <a:latin typeface="Arial"/>
                <a:cs typeface="Arial"/>
              </a:rPr>
              <a:t>Buisson</a:t>
            </a:r>
            <a:endParaRPr sz="1400">
              <a:latin typeface="Arial"/>
              <a:cs typeface="Arial"/>
            </a:endParaRPr>
          </a:p>
        </p:txBody>
      </p:sp>
      <p:sp>
        <p:nvSpPr>
          <p:cNvPr id="7" name="object 7"/>
          <p:cNvSpPr txBox="1"/>
          <p:nvPr/>
        </p:nvSpPr>
        <p:spPr>
          <a:xfrm>
            <a:off x="7274496" y="5829350"/>
            <a:ext cx="1540510" cy="372110"/>
          </a:xfrm>
          <a:prstGeom prst="rect">
            <a:avLst/>
          </a:prstGeom>
          <a:solidFill>
            <a:srgbClr val="BDD487"/>
          </a:solidFill>
        </p:spPr>
        <p:txBody>
          <a:bodyPr vert="horz" wrap="square" lIns="0" tIns="79375" rIns="0" bIns="0" rtlCol="0">
            <a:spAutoFit/>
          </a:bodyPr>
          <a:lstStyle/>
          <a:p>
            <a:pPr marL="476884">
              <a:lnSpc>
                <a:spcPct val="100000"/>
              </a:lnSpc>
              <a:spcBef>
                <a:spcPts val="625"/>
              </a:spcBef>
            </a:pPr>
            <a:r>
              <a:rPr sz="1400" spc="5" dirty="0">
                <a:solidFill>
                  <a:srgbClr val="58595B"/>
                </a:solidFill>
                <a:latin typeface="Arial"/>
                <a:cs typeface="Arial"/>
              </a:rPr>
              <a:t>Herbes</a:t>
            </a:r>
            <a:endParaRPr sz="1400">
              <a:latin typeface="Arial"/>
              <a:cs typeface="Arial"/>
            </a:endParaRPr>
          </a:p>
        </p:txBody>
      </p:sp>
      <p:sp>
        <p:nvSpPr>
          <p:cNvPr id="8" name="object 8"/>
          <p:cNvSpPr txBox="1"/>
          <p:nvPr/>
        </p:nvSpPr>
        <p:spPr>
          <a:xfrm>
            <a:off x="8991701" y="2246960"/>
            <a:ext cx="1239520" cy="372110"/>
          </a:xfrm>
          <a:prstGeom prst="rect">
            <a:avLst/>
          </a:prstGeom>
          <a:solidFill>
            <a:srgbClr val="16978B"/>
          </a:solidFill>
        </p:spPr>
        <p:txBody>
          <a:bodyPr vert="horz" wrap="square" lIns="0" tIns="78740" rIns="0" bIns="0" rtlCol="0">
            <a:spAutoFit/>
          </a:bodyPr>
          <a:lstStyle/>
          <a:p>
            <a:pPr marL="404495">
              <a:lnSpc>
                <a:spcPct val="100000"/>
              </a:lnSpc>
              <a:spcBef>
                <a:spcPts val="620"/>
              </a:spcBef>
            </a:pPr>
            <a:r>
              <a:rPr sz="1400" dirty="0">
                <a:solidFill>
                  <a:srgbClr val="58595B"/>
                </a:solidFill>
                <a:latin typeface="Arial"/>
                <a:cs typeface="Arial"/>
              </a:rPr>
              <a:t>Liane</a:t>
            </a:r>
            <a:endParaRPr sz="1400">
              <a:latin typeface="Arial"/>
              <a:cs typeface="Arial"/>
            </a:endParaRPr>
          </a:p>
        </p:txBody>
      </p:sp>
      <p:sp>
        <p:nvSpPr>
          <p:cNvPr id="9" name="object 9"/>
          <p:cNvSpPr/>
          <p:nvPr/>
        </p:nvSpPr>
        <p:spPr>
          <a:xfrm>
            <a:off x="1279855" y="1109649"/>
            <a:ext cx="1799589" cy="1235075"/>
          </a:xfrm>
          <a:custGeom>
            <a:avLst/>
            <a:gdLst/>
            <a:ahLst/>
            <a:cxnLst/>
            <a:rect l="l" t="t" r="r" b="b"/>
            <a:pathLst>
              <a:path w="1799589" h="1235075">
                <a:moveTo>
                  <a:pt x="1799590" y="0"/>
                </a:moveTo>
                <a:lnTo>
                  <a:pt x="1774190" y="0"/>
                </a:lnTo>
                <a:lnTo>
                  <a:pt x="25400" y="0"/>
                </a:lnTo>
                <a:lnTo>
                  <a:pt x="0" y="0"/>
                </a:lnTo>
                <a:lnTo>
                  <a:pt x="0" y="12712"/>
                </a:lnTo>
                <a:lnTo>
                  <a:pt x="0" y="1234567"/>
                </a:lnTo>
                <a:lnTo>
                  <a:pt x="12687" y="1234567"/>
                </a:lnTo>
                <a:lnTo>
                  <a:pt x="25387" y="1234567"/>
                </a:lnTo>
                <a:lnTo>
                  <a:pt x="25387" y="12712"/>
                </a:lnTo>
                <a:lnTo>
                  <a:pt x="25400" y="25412"/>
                </a:lnTo>
                <a:lnTo>
                  <a:pt x="1774190" y="25412"/>
                </a:lnTo>
                <a:lnTo>
                  <a:pt x="1774190" y="1209154"/>
                </a:lnTo>
                <a:lnTo>
                  <a:pt x="25400" y="1209154"/>
                </a:lnTo>
                <a:lnTo>
                  <a:pt x="25400" y="1234567"/>
                </a:lnTo>
                <a:lnTo>
                  <a:pt x="1774190" y="1234567"/>
                </a:lnTo>
                <a:lnTo>
                  <a:pt x="1799590" y="1234567"/>
                </a:lnTo>
                <a:lnTo>
                  <a:pt x="1799590" y="0"/>
                </a:lnTo>
                <a:close/>
              </a:path>
            </a:pathLst>
          </a:custGeom>
          <a:solidFill>
            <a:srgbClr val="41AD49"/>
          </a:solidFill>
        </p:spPr>
        <p:txBody>
          <a:bodyPr wrap="square" lIns="0" tIns="0" rIns="0" bIns="0" rtlCol="0"/>
          <a:lstStyle/>
          <a:p>
            <a:endParaRPr/>
          </a:p>
        </p:txBody>
      </p:sp>
      <p:grpSp>
        <p:nvGrpSpPr>
          <p:cNvPr id="10" name="object 10"/>
          <p:cNvGrpSpPr/>
          <p:nvPr/>
        </p:nvGrpSpPr>
        <p:grpSpPr>
          <a:xfrm>
            <a:off x="3261829" y="1096937"/>
            <a:ext cx="6982459" cy="4732655"/>
            <a:chOff x="3261829" y="1096937"/>
            <a:chExt cx="6982459" cy="4732655"/>
          </a:xfrm>
        </p:grpSpPr>
        <p:sp>
          <p:nvSpPr>
            <p:cNvPr id="11" name="object 11"/>
            <p:cNvSpPr/>
            <p:nvPr/>
          </p:nvSpPr>
          <p:spPr>
            <a:xfrm>
              <a:off x="3261830" y="1109649"/>
              <a:ext cx="1799589" cy="2298700"/>
            </a:xfrm>
            <a:custGeom>
              <a:avLst/>
              <a:gdLst/>
              <a:ahLst/>
              <a:cxnLst/>
              <a:rect l="l" t="t" r="r" b="b"/>
              <a:pathLst>
                <a:path w="1799589" h="2298700">
                  <a:moveTo>
                    <a:pt x="1799590" y="0"/>
                  </a:moveTo>
                  <a:lnTo>
                    <a:pt x="1774190" y="0"/>
                  </a:lnTo>
                  <a:lnTo>
                    <a:pt x="25400" y="0"/>
                  </a:lnTo>
                  <a:lnTo>
                    <a:pt x="0" y="0"/>
                  </a:lnTo>
                  <a:lnTo>
                    <a:pt x="0" y="12712"/>
                  </a:lnTo>
                  <a:lnTo>
                    <a:pt x="0" y="2298319"/>
                  </a:lnTo>
                  <a:lnTo>
                    <a:pt x="12687" y="2298319"/>
                  </a:lnTo>
                  <a:lnTo>
                    <a:pt x="25387" y="2298319"/>
                  </a:lnTo>
                  <a:lnTo>
                    <a:pt x="25387" y="12712"/>
                  </a:lnTo>
                  <a:lnTo>
                    <a:pt x="25400" y="25412"/>
                  </a:lnTo>
                  <a:lnTo>
                    <a:pt x="1774190" y="25412"/>
                  </a:lnTo>
                  <a:lnTo>
                    <a:pt x="1774190" y="2272906"/>
                  </a:lnTo>
                  <a:lnTo>
                    <a:pt x="25400" y="2272906"/>
                  </a:lnTo>
                  <a:lnTo>
                    <a:pt x="25400" y="2298319"/>
                  </a:lnTo>
                  <a:lnTo>
                    <a:pt x="1774190" y="2298319"/>
                  </a:lnTo>
                  <a:lnTo>
                    <a:pt x="1799590" y="2298319"/>
                  </a:lnTo>
                  <a:lnTo>
                    <a:pt x="1799590" y="0"/>
                  </a:lnTo>
                  <a:close/>
                </a:path>
              </a:pathLst>
            </a:custGeom>
            <a:solidFill>
              <a:srgbClr val="70B965"/>
            </a:solidFill>
          </p:spPr>
          <p:txBody>
            <a:bodyPr wrap="square" lIns="0" tIns="0" rIns="0" bIns="0" rtlCol="0"/>
            <a:lstStyle/>
            <a:p>
              <a:endParaRPr/>
            </a:p>
          </p:txBody>
        </p:sp>
        <p:sp>
          <p:nvSpPr>
            <p:cNvPr id="12" name="object 12"/>
            <p:cNvSpPr/>
            <p:nvPr/>
          </p:nvSpPr>
          <p:spPr>
            <a:xfrm>
              <a:off x="5256644" y="1103299"/>
              <a:ext cx="1799589" cy="3991610"/>
            </a:xfrm>
            <a:custGeom>
              <a:avLst/>
              <a:gdLst/>
              <a:ahLst/>
              <a:cxnLst/>
              <a:rect l="l" t="t" r="r" b="b"/>
              <a:pathLst>
                <a:path w="1799590" h="3991610">
                  <a:moveTo>
                    <a:pt x="1799590" y="0"/>
                  </a:moveTo>
                  <a:lnTo>
                    <a:pt x="1774190" y="0"/>
                  </a:lnTo>
                  <a:lnTo>
                    <a:pt x="1774190" y="25412"/>
                  </a:lnTo>
                  <a:lnTo>
                    <a:pt x="1774190" y="3965651"/>
                  </a:lnTo>
                  <a:lnTo>
                    <a:pt x="25400" y="3965651"/>
                  </a:lnTo>
                  <a:lnTo>
                    <a:pt x="25400" y="25412"/>
                  </a:lnTo>
                  <a:lnTo>
                    <a:pt x="1774190" y="25412"/>
                  </a:lnTo>
                  <a:lnTo>
                    <a:pt x="1774190" y="0"/>
                  </a:lnTo>
                  <a:lnTo>
                    <a:pt x="25400" y="0"/>
                  </a:lnTo>
                  <a:lnTo>
                    <a:pt x="0" y="0"/>
                  </a:lnTo>
                  <a:lnTo>
                    <a:pt x="0" y="12712"/>
                  </a:lnTo>
                  <a:lnTo>
                    <a:pt x="0" y="3991064"/>
                  </a:lnTo>
                  <a:lnTo>
                    <a:pt x="12700" y="3991064"/>
                  </a:lnTo>
                  <a:lnTo>
                    <a:pt x="25400" y="3991064"/>
                  </a:lnTo>
                  <a:lnTo>
                    <a:pt x="1774190" y="3991064"/>
                  </a:lnTo>
                  <a:lnTo>
                    <a:pt x="1799590" y="3991064"/>
                  </a:lnTo>
                  <a:lnTo>
                    <a:pt x="1799590" y="0"/>
                  </a:lnTo>
                  <a:close/>
                </a:path>
              </a:pathLst>
            </a:custGeom>
            <a:solidFill>
              <a:srgbClr val="93C689"/>
            </a:solidFill>
          </p:spPr>
          <p:txBody>
            <a:bodyPr wrap="square" lIns="0" tIns="0" rIns="0" bIns="0" rtlCol="0"/>
            <a:lstStyle/>
            <a:p>
              <a:endParaRPr/>
            </a:p>
          </p:txBody>
        </p:sp>
        <p:sp>
          <p:nvSpPr>
            <p:cNvPr id="13" name="object 13"/>
            <p:cNvSpPr/>
            <p:nvPr/>
          </p:nvSpPr>
          <p:spPr>
            <a:xfrm>
              <a:off x="7261797" y="1096949"/>
              <a:ext cx="1565910" cy="4732655"/>
            </a:xfrm>
            <a:custGeom>
              <a:avLst/>
              <a:gdLst/>
              <a:ahLst/>
              <a:cxnLst/>
              <a:rect l="l" t="t" r="r" b="b"/>
              <a:pathLst>
                <a:path w="1565909" h="4732655">
                  <a:moveTo>
                    <a:pt x="1565910" y="0"/>
                  </a:moveTo>
                  <a:lnTo>
                    <a:pt x="1540510" y="0"/>
                  </a:lnTo>
                  <a:lnTo>
                    <a:pt x="1540510" y="25412"/>
                  </a:lnTo>
                  <a:lnTo>
                    <a:pt x="1540510" y="4707001"/>
                  </a:lnTo>
                  <a:lnTo>
                    <a:pt x="25400" y="4707001"/>
                  </a:lnTo>
                  <a:lnTo>
                    <a:pt x="25400" y="25412"/>
                  </a:lnTo>
                  <a:lnTo>
                    <a:pt x="1540510" y="25412"/>
                  </a:lnTo>
                  <a:lnTo>
                    <a:pt x="1540510" y="0"/>
                  </a:lnTo>
                  <a:lnTo>
                    <a:pt x="25400" y="0"/>
                  </a:lnTo>
                  <a:lnTo>
                    <a:pt x="0" y="0"/>
                  </a:lnTo>
                  <a:lnTo>
                    <a:pt x="0" y="12712"/>
                  </a:lnTo>
                  <a:lnTo>
                    <a:pt x="0" y="4732413"/>
                  </a:lnTo>
                  <a:lnTo>
                    <a:pt x="12700" y="4732413"/>
                  </a:lnTo>
                  <a:lnTo>
                    <a:pt x="25400" y="4732413"/>
                  </a:lnTo>
                  <a:lnTo>
                    <a:pt x="1540510" y="4732413"/>
                  </a:lnTo>
                  <a:lnTo>
                    <a:pt x="1565910" y="4732413"/>
                  </a:lnTo>
                  <a:lnTo>
                    <a:pt x="1565910" y="0"/>
                  </a:lnTo>
                  <a:close/>
                </a:path>
              </a:pathLst>
            </a:custGeom>
            <a:solidFill>
              <a:srgbClr val="BDD487"/>
            </a:solidFill>
          </p:spPr>
          <p:txBody>
            <a:bodyPr wrap="square" lIns="0" tIns="0" rIns="0" bIns="0" rtlCol="0"/>
            <a:lstStyle/>
            <a:p>
              <a:endParaRPr/>
            </a:p>
          </p:txBody>
        </p:sp>
        <p:sp>
          <p:nvSpPr>
            <p:cNvPr id="14" name="object 14"/>
            <p:cNvSpPr/>
            <p:nvPr/>
          </p:nvSpPr>
          <p:spPr>
            <a:xfrm>
              <a:off x="8979001" y="1109649"/>
              <a:ext cx="1264920" cy="1137920"/>
            </a:xfrm>
            <a:custGeom>
              <a:avLst/>
              <a:gdLst/>
              <a:ahLst/>
              <a:cxnLst/>
              <a:rect l="l" t="t" r="r" b="b"/>
              <a:pathLst>
                <a:path w="1264920" h="1137920">
                  <a:moveTo>
                    <a:pt x="1264920" y="0"/>
                  </a:moveTo>
                  <a:lnTo>
                    <a:pt x="1239520" y="0"/>
                  </a:lnTo>
                  <a:lnTo>
                    <a:pt x="1239520" y="25412"/>
                  </a:lnTo>
                  <a:lnTo>
                    <a:pt x="1239520" y="1111923"/>
                  </a:lnTo>
                  <a:lnTo>
                    <a:pt x="25400" y="1111923"/>
                  </a:lnTo>
                  <a:lnTo>
                    <a:pt x="25400" y="25412"/>
                  </a:lnTo>
                  <a:lnTo>
                    <a:pt x="1239520" y="25412"/>
                  </a:lnTo>
                  <a:lnTo>
                    <a:pt x="1239520" y="0"/>
                  </a:lnTo>
                  <a:lnTo>
                    <a:pt x="25400" y="0"/>
                  </a:lnTo>
                  <a:lnTo>
                    <a:pt x="0" y="0"/>
                  </a:lnTo>
                  <a:lnTo>
                    <a:pt x="0" y="12712"/>
                  </a:lnTo>
                  <a:lnTo>
                    <a:pt x="0" y="1137323"/>
                  </a:lnTo>
                  <a:lnTo>
                    <a:pt x="12700" y="1137323"/>
                  </a:lnTo>
                  <a:lnTo>
                    <a:pt x="25400" y="1137323"/>
                  </a:lnTo>
                  <a:lnTo>
                    <a:pt x="1239520" y="1137323"/>
                  </a:lnTo>
                  <a:lnTo>
                    <a:pt x="1264920" y="1137323"/>
                  </a:lnTo>
                  <a:lnTo>
                    <a:pt x="1264920" y="0"/>
                  </a:lnTo>
                  <a:close/>
                </a:path>
              </a:pathLst>
            </a:custGeom>
            <a:solidFill>
              <a:srgbClr val="16978B"/>
            </a:solidFill>
          </p:spPr>
          <p:txBody>
            <a:bodyPr wrap="square" lIns="0" tIns="0" rIns="0" bIns="0" rtlCol="0"/>
            <a:lstStyle/>
            <a:p>
              <a:endParaRPr/>
            </a:p>
          </p:txBody>
        </p:sp>
      </p:grpSp>
      <p:sp>
        <p:nvSpPr>
          <p:cNvPr id="15" name="object 15"/>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16" name="object 16"/>
          <p:cNvSpPr txBox="1">
            <a:spLocks noGrp="1"/>
          </p:cNvSpPr>
          <p:nvPr>
            <p:ph type="sldNum" sz="quarter" idx="7"/>
          </p:nvPr>
        </p:nvSpPr>
        <p:spPr>
          <a:prstGeom prst="rect">
            <a:avLst/>
          </a:prstGeom>
        </p:spPr>
        <p:txBody>
          <a:bodyPr vert="horz" wrap="square" lIns="0" tIns="12700" rIns="0" bIns="0" rtlCol="0">
            <a:spAutoFit/>
          </a:body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3</a:t>
            </a:fld>
            <a:endParaRPr sz="1200"/>
          </a:p>
        </p:txBody>
      </p:sp>
      <p:sp>
        <p:nvSpPr>
          <p:cNvPr id="17" name="object 17"/>
          <p:cNvSpPr txBox="1">
            <a:spLocks noGrp="1"/>
          </p:cNvSpPr>
          <p:nvPr>
            <p:ph type="dt" sz="half" idx="6"/>
          </p:nvPr>
        </p:nvSpPr>
        <p:spPr>
          <a:prstGeom prst="rect">
            <a:avLst/>
          </a:prstGeom>
        </p:spPr>
        <p:txBody>
          <a:bodyPr vert="horz" wrap="square" lIns="0" tIns="12700" rIns="0" bIns="0" rtlCol="0">
            <a:spAutoFit/>
          </a:body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sp>
        <p:nvSpPr>
          <p:cNvPr id="18" name="Rectangle 17"/>
          <p:cNvSpPr/>
          <p:nvPr/>
        </p:nvSpPr>
        <p:spPr>
          <a:xfrm>
            <a:off x="1231900" y="1190625"/>
            <a:ext cx="1752600" cy="954107"/>
          </a:xfrm>
          <a:prstGeom prst="rect">
            <a:avLst/>
          </a:prstGeom>
        </p:spPr>
        <p:txBody>
          <a:bodyPr wrap="square">
            <a:spAutoFit/>
          </a:bodyPr>
          <a:lstStyle/>
          <a:p>
            <a:r>
              <a:rPr lang="fr-FR" sz="800" dirty="0"/>
              <a:t>La canopée à Sousse est principalement composée d'arbres résistants à la sécheresse tels que l'olivier (Olea </a:t>
            </a:r>
            <a:r>
              <a:rPr lang="fr-FR" sz="800" dirty="0" err="1"/>
              <a:t>europaea</a:t>
            </a:r>
            <a:r>
              <a:rPr lang="fr-FR" sz="800" dirty="0"/>
              <a:t>), le palmier nain (Chamaerops humilis), le caroubier (</a:t>
            </a:r>
            <a:r>
              <a:rPr lang="fr-FR" sz="800" dirty="0" err="1"/>
              <a:t>Ceratonia</a:t>
            </a:r>
            <a:r>
              <a:rPr lang="fr-FR" sz="800" dirty="0"/>
              <a:t> </a:t>
            </a:r>
            <a:r>
              <a:rPr lang="fr-FR" sz="800" dirty="0" err="1"/>
              <a:t>siliqua</a:t>
            </a:r>
            <a:r>
              <a:rPr lang="fr-FR" sz="800" dirty="0"/>
              <a:t>) et l'acacia (Acacia </a:t>
            </a:r>
            <a:r>
              <a:rPr lang="fr-FR" sz="800" dirty="0" err="1"/>
              <a:t>sp</a:t>
            </a:r>
            <a:r>
              <a:rPr lang="fr-FR" sz="800" dirty="0" smtClean="0"/>
              <a:t>.).Citrus </a:t>
            </a:r>
            <a:r>
              <a:rPr lang="fr-FR" sz="800" dirty="0" err="1" smtClean="0"/>
              <a:t>aurantium</a:t>
            </a:r>
            <a:endParaRPr lang="fr-FR" sz="800" dirty="0"/>
          </a:p>
        </p:txBody>
      </p:sp>
      <p:sp>
        <p:nvSpPr>
          <p:cNvPr id="19" name="ZoneTexte 18"/>
          <p:cNvSpPr txBox="1"/>
          <p:nvPr/>
        </p:nvSpPr>
        <p:spPr>
          <a:xfrm>
            <a:off x="3289300" y="1266825"/>
            <a:ext cx="1752600" cy="2308324"/>
          </a:xfrm>
          <a:prstGeom prst="rect">
            <a:avLst/>
          </a:prstGeom>
          <a:noFill/>
        </p:spPr>
        <p:txBody>
          <a:bodyPr wrap="square" rtlCol="0">
            <a:spAutoFit/>
          </a:bodyPr>
          <a:lstStyle/>
          <a:p>
            <a:pPr lvl="0"/>
            <a:r>
              <a:rPr lang="fr-FR" sz="1200" dirty="0"/>
              <a:t>on trouve souvent des arbustes et des arbres de taille moyenne comme le pistachier lentisque (</a:t>
            </a:r>
            <a:r>
              <a:rPr lang="fr-FR" sz="1200" dirty="0" err="1"/>
              <a:t>Pistacia</a:t>
            </a:r>
            <a:r>
              <a:rPr lang="fr-FR" sz="1200" dirty="0"/>
              <a:t> </a:t>
            </a:r>
            <a:r>
              <a:rPr lang="fr-FR" sz="1200" dirty="0" err="1"/>
              <a:t>lentiscus</a:t>
            </a:r>
            <a:r>
              <a:rPr lang="fr-FR" sz="1200" dirty="0"/>
              <a:t>), </a:t>
            </a:r>
            <a:r>
              <a:rPr lang="fr-FR" sz="1200" dirty="0" err="1" smtClean="0"/>
              <a:t>Juniperus</a:t>
            </a:r>
            <a:endParaRPr lang="fr-FR" sz="1200" dirty="0" smtClean="0"/>
          </a:p>
          <a:p>
            <a:pPr lvl="0"/>
            <a:r>
              <a:rPr lang="fr-FR" sz="1200" dirty="0" err="1" smtClean="0"/>
              <a:t>horizontalis</a:t>
            </a:r>
            <a:r>
              <a:rPr lang="fr-FR" sz="1200" dirty="0" smtClean="0"/>
              <a:t> L. l'euphorbe </a:t>
            </a:r>
            <a:r>
              <a:rPr lang="fr-FR" sz="1200" dirty="0"/>
              <a:t>arborescente (Euphorbia </a:t>
            </a:r>
            <a:r>
              <a:rPr lang="fr-FR" sz="1200" dirty="0" err="1"/>
              <a:t>dendroides</a:t>
            </a:r>
            <a:r>
              <a:rPr lang="fr-FR" sz="1200" dirty="0" smtClean="0"/>
              <a:t>)</a:t>
            </a:r>
            <a:r>
              <a:rPr lang="fr-FR" sz="1200" i="1" dirty="0" smtClean="0"/>
              <a:t> Hibiscus rosa </a:t>
            </a:r>
            <a:r>
              <a:rPr lang="fr-FR" sz="1200" i="1" dirty="0" err="1" smtClean="0"/>
              <a:t>sinensis</a:t>
            </a:r>
            <a:r>
              <a:rPr lang="fr-FR" sz="1200" i="1" dirty="0" smtClean="0"/>
              <a:t>, Ficus </a:t>
            </a:r>
            <a:r>
              <a:rPr lang="fr-FR" sz="1200" i="1" dirty="0" err="1" smtClean="0"/>
              <a:t>pumila</a:t>
            </a:r>
            <a:r>
              <a:rPr lang="fr-FR" sz="1200" i="1" dirty="0" smtClean="0"/>
              <a:t> L.</a:t>
            </a:r>
            <a:endParaRPr lang="fr-FR" sz="1200" dirty="0" smtClean="0"/>
          </a:p>
          <a:p>
            <a:endParaRPr lang="fr-FR" sz="1200" dirty="0"/>
          </a:p>
        </p:txBody>
      </p:sp>
      <p:sp>
        <p:nvSpPr>
          <p:cNvPr id="20" name="ZoneTexte 19"/>
          <p:cNvSpPr txBox="1"/>
          <p:nvPr/>
        </p:nvSpPr>
        <p:spPr>
          <a:xfrm>
            <a:off x="5346700" y="1343025"/>
            <a:ext cx="1447800" cy="3231654"/>
          </a:xfrm>
          <a:prstGeom prst="rect">
            <a:avLst/>
          </a:prstGeom>
          <a:noFill/>
        </p:spPr>
        <p:txBody>
          <a:bodyPr wrap="square" rtlCol="0">
            <a:spAutoFit/>
          </a:bodyPr>
          <a:lstStyle/>
          <a:p>
            <a:r>
              <a:rPr lang="fr-FR" sz="1200" dirty="0" smtClean="0"/>
              <a:t>les </a:t>
            </a:r>
            <a:r>
              <a:rPr lang="fr-FR" sz="1200" dirty="0"/>
              <a:t>buissons à Sousse sont principalement composés d'espèces épineuses et aromatiques, adaptées aux conditions arides, comme le romarin (</a:t>
            </a:r>
            <a:r>
              <a:rPr lang="fr-FR" sz="1200" dirty="0" err="1"/>
              <a:t>Rosmarinus</a:t>
            </a:r>
            <a:r>
              <a:rPr lang="fr-FR" sz="1200" dirty="0"/>
              <a:t> officinalis), la lavande (</a:t>
            </a:r>
            <a:r>
              <a:rPr lang="fr-FR" sz="1200" dirty="0" err="1"/>
              <a:t>Lavandula</a:t>
            </a:r>
            <a:r>
              <a:rPr lang="fr-FR" sz="1200" dirty="0"/>
              <a:t> </a:t>
            </a:r>
            <a:r>
              <a:rPr lang="fr-FR" sz="1200" dirty="0" err="1"/>
              <a:t>sp</a:t>
            </a:r>
            <a:r>
              <a:rPr lang="fr-FR" sz="1200" dirty="0"/>
              <a:t>.), la genévrière (</a:t>
            </a:r>
            <a:r>
              <a:rPr lang="fr-FR" sz="1200" dirty="0" err="1"/>
              <a:t>Juniperus</a:t>
            </a:r>
            <a:r>
              <a:rPr lang="fr-FR" sz="1200" dirty="0"/>
              <a:t> </a:t>
            </a:r>
            <a:r>
              <a:rPr lang="fr-FR" sz="1200" dirty="0" err="1"/>
              <a:t>phoenicea</a:t>
            </a:r>
            <a:r>
              <a:rPr lang="fr-FR" sz="1200" dirty="0"/>
              <a:t>) et l'arbousier (</a:t>
            </a:r>
            <a:r>
              <a:rPr lang="fr-FR" sz="1200" dirty="0" err="1"/>
              <a:t>Arbutus</a:t>
            </a:r>
            <a:r>
              <a:rPr lang="fr-FR" sz="1200" dirty="0"/>
              <a:t> </a:t>
            </a:r>
            <a:r>
              <a:rPr lang="fr-FR" sz="1200" dirty="0" err="1"/>
              <a:t>unedo</a:t>
            </a:r>
            <a:r>
              <a:rPr lang="fr-FR" sz="1200" dirty="0"/>
              <a:t>).</a:t>
            </a:r>
          </a:p>
        </p:txBody>
      </p:sp>
      <p:sp>
        <p:nvSpPr>
          <p:cNvPr id="21" name="ZoneTexte 20"/>
          <p:cNvSpPr txBox="1"/>
          <p:nvPr/>
        </p:nvSpPr>
        <p:spPr>
          <a:xfrm>
            <a:off x="7404100" y="1647825"/>
            <a:ext cx="1066800" cy="3170099"/>
          </a:xfrm>
          <a:prstGeom prst="rect">
            <a:avLst/>
          </a:prstGeom>
          <a:noFill/>
        </p:spPr>
        <p:txBody>
          <a:bodyPr wrap="square" rtlCol="0">
            <a:spAutoFit/>
          </a:bodyPr>
          <a:lstStyle/>
          <a:p>
            <a:r>
              <a:rPr lang="fr-FR" sz="1000" dirty="0"/>
              <a:t>Les herbes à Sousse sont également adaptées aux conditions arides et peuvent être trouvées dans les espaces ouverts tels que les prairies et les pelouses. Les espèces les plus courantes sont le thym (Thymus </a:t>
            </a:r>
            <a:r>
              <a:rPr lang="fr-FR" sz="1000" dirty="0" err="1"/>
              <a:t>sp</a:t>
            </a:r>
            <a:r>
              <a:rPr lang="fr-FR" sz="1000" dirty="0"/>
              <a:t>.), la marjolaine (</a:t>
            </a:r>
            <a:r>
              <a:rPr lang="fr-FR" sz="1000" dirty="0" err="1"/>
              <a:t>Origanum</a:t>
            </a:r>
            <a:r>
              <a:rPr lang="fr-FR" sz="1000" dirty="0"/>
              <a:t> </a:t>
            </a:r>
            <a:r>
              <a:rPr lang="fr-FR" sz="1000" dirty="0" err="1"/>
              <a:t>majorana</a:t>
            </a:r>
            <a:r>
              <a:rPr lang="fr-FR" sz="1000" dirty="0"/>
              <a:t>) et la fétuque (</a:t>
            </a:r>
            <a:r>
              <a:rPr lang="fr-FR" sz="1000" dirty="0" err="1"/>
              <a:t>Festuca</a:t>
            </a:r>
            <a:r>
              <a:rPr lang="fr-FR" sz="1000" dirty="0"/>
              <a:t> </a:t>
            </a:r>
            <a:r>
              <a:rPr lang="fr-FR" sz="1000" dirty="0" err="1"/>
              <a:t>sp</a:t>
            </a:r>
            <a:r>
              <a:rPr lang="fr-FR" sz="1000" dirty="0"/>
              <a:t>.</a:t>
            </a:r>
          </a:p>
        </p:txBody>
      </p:sp>
      <p:sp>
        <p:nvSpPr>
          <p:cNvPr id="22" name="ZoneTexte 21"/>
          <p:cNvSpPr txBox="1"/>
          <p:nvPr/>
        </p:nvSpPr>
        <p:spPr>
          <a:xfrm>
            <a:off x="9080500" y="1190625"/>
            <a:ext cx="990600" cy="1077218"/>
          </a:xfrm>
          <a:prstGeom prst="rect">
            <a:avLst/>
          </a:prstGeom>
          <a:noFill/>
        </p:spPr>
        <p:txBody>
          <a:bodyPr wrap="square" rtlCol="0">
            <a:spAutoFit/>
          </a:bodyPr>
          <a:lstStyle/>
          <a:p>
            <a:r>
              <a:rPr lang="fr-FR" sz="800" dirty="0"/>
              <a:t>es espèces telles que la clématite (</a:t>
            </a:r>
            <a:r>
              <a:rPr lang="fr-FR" sz="800" dirty="0" err="1"/>
              <a:t>Clematis</a:t>
            </a:r>
            <a:r>
              <a:rPr lang="fr-FR" sz="800" dirty="0"/>
              <a:t> </a:t>
            </a:r>
            <a:r>
              <a:rPr lang="fr-FR" sz="800" dirty="0" err="1"/>
              <a:t>sp</a:t>
            </a:r>
            <a:r>
              <a:rPr lang="fr-FR" sz="800" dirty="0"/>
              <a:t>.) et la passiflore (</a:t>
            </a:r>
            <a:r>
              <a:rPr lang="fr-FR" sz="800" dirty="0" err="1"/>
              <a:t>Passiflora</a:t>
            </a:r>
            <a:r>
              <a:rPr lang="fr-FR" sz="800" dirty="0"/>
              <a:t> </a:t>
            </a:r>
            <a:r>
              <a:rPr lang="fr-FR" sz="800" dirty="0" err="1"/>
              <a:t>sp</a:t>
            </a:r>
            <a:r>
              <a:rPr lang="fr-FR" sz="800" dirty="0"/>
              <a:t>.) dans les zones plus humides et ombragées.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32049" y="444500"/>
            <a:ext cx="4164965" cy="299720"/>
          </a:xfrm>
          <a:prstGeom prst="rect">
            <a:avLst/>
          </a:prstGeom>
        </p:spPr>
        <p:txBody>
          <a:bodyPr vert="horz" wrap="square" lIns="0" tIns="12700" rIns="0" bIns="0" rtlCol="0">
            <a:spAutoFit/>
          </a:bodyPr>
          <a:lstStyle/>
          <a:p>
            <a:pPr marL="12700">
              <a:lnSpc>
                <a:spcPct val="100000"/>
              </a:lnSpc>
              <a:spcBef>
                <a:spcPts val="100"/>
              </a:spcBef>
            </a:pPr>
            <a:r>
              <a:rPr sz="1800" spc="-45" dirty="0">
                <a:solidFill>
                  <a:srgbClr val="41AD49"/>
                </a:solidFill>
                <a:latin typeface="Arial"/>
                <a:cs typeface="Arial"/>
              </a:rPr>
              <a:t>COMMUNAUTÉ </a:t>
            </a:r>
            <a:r>
              <a:rPr sz="1800" spc="-95" dirty="0">
                <a:solidFill>
                  <a:srgbClr val="41AD49"/>
                </a:solidFill>
                <a:latin typeface="Arial"/>
                <a:cs typeface="Arial"/>
              </a:rPr>
              <a:t>DE PLANTES </a:t>
            </a:r>
            <a:r>
              <a:rPr sz="1800" spc="-10" dirty="0">
                <a:solidFill>
                  <a:srgbClr val="41AD49"/>
                </a:solidFill>
                <a:latin typeface="Arial"/>
                <a:cs typeface="Arial"/>
              </a:rPr>
              <a:t>DU</a:t>
            </a:r>
            <a:r>
              <a:rPr sz="1800" spc="140" dirty="0">
                <a:solidFill>
                  <a:srgbClr val="41AD49"/>
                </a:solidFill>
                <a:latin typeface="Arial"/>
                <a:cs typeface="Arial"/>
              </a:rPr>
              <a:t> </a:t>
            </a:r>
            <a:r>
              <a:rPr sz="1800" spc="-60" dirty="0">
                <a:solidFill>
                  <a:srgbClr val="41AD49"/>
                </a:solidFill>
                <a:latin typeface="Arial"/>
                <a:cs typeface="Arial"/>
              </a:rPr>
              <a:t>BIOME</a:t>
            </a:r>
            <a:endParaRPr sz="1800">
              <a:latin typeface="Arial"/>
              <a:cs typeface="Arial"/>
            </a:endParaRPr>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5" name="object 5"/>
          <p:cNvSpPr txBox="1">
            <a:spLocks noGrp="1"/>
          </p:cNvSpPr>
          <p:nvPr>
            <p:ph type="sldNum" sz="quarter" idx="7"/>
          </p:nvPr>
        </p:nvSpPr>
        <p:spPr>
          <a:prstGeom prst="rect">
            <a:avLst/>
          </a:prstGeom>
        </p:spPr>
        <p:txBody>
          <a:bodyPr vert="horz" wrap="square" lIns="0" tIns="12700" rIns="0" bIns="0" rtlCol="0">
            <a:spAutoFit/>
          </a:body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4</a:t>
            </a:fld>
            <a:endParaRPr sz="1200"/>
          </a:p>
        </p:txBody>
      </p:sp>
      <p:sp>
        <p:nvSpPr>
          <p:cNvPr id="6" name="object 6"/>
          <p:cNvSpPr txBox="1">
            <a:spLocks noGrp="1"/>
          </p:cNvSpPr>
          <p:nvPr>
            <p:ph type="dt" sz="half" idx="6"/>
          </p:nvPr>
        </p:nvSpPr>
        <p:spPr>
          <a:prstGeom prst="rect">
            <a:avLst/>
          </a:prstGeom>
        </p:spPr>
        <p:txBody>
          <a:bodyPr vert="horz" wrap="square" lIns="0" tIns="12700" rIns="0" bIns="0" rtlCol="0">
            <a:spAutoFit/>
          </a:body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graphicFrame>
        <p:nvGraphicFramePr>
          <p:cNvPr id="3" name="object 3"/>
          <p:cNvGraphicFramePr>
            <a:graphicFrameLocks noGrp="1"/>
          </p:cNvGraphicFramePr>
          <p:nvPr/>
        </p:nvGraphicFramePr>
        <p:xfrm>
          <a:off x="1334744" y="829589"/>
          <a:ext cx="8870948" cy="6185601"/>
        </p:xfrm>
        <a:graphic>
          <a:graphicData uri="http://schemas.openxmlformats.org/drawingml/2006/table">
            <a:tbl>
              <a:tblPr firstRow="1" bandRow="1">
                <a:tableStyleId>{2D5ABB26-0587-4C30-8999-92F81FD0307C}</a:tableStyleId>
              </a:tblPr>
              <a:tblGrid>
                <a:gridCol w="1932939"/>
                <a:gridCol w="74930"/>
                <a:gridCol w="1395095"/>
                <a:gridCol w="1395094"/>
                <a:gridCol w="1395095"/>
                <a:gridCol w="1395095"/>
                <a:gridCol w="1282700"/>
              </a:tblGrid>
              <a:tr h="278974">
                <a:tc>
                  <a:txBody>
                    <a:bodyPr/>
                    <a:lstStyle/>
                    <a:p>
                      <a:pPr>
                        <a:lnSpc>
                          <a:spcPct val="100000"/>
                        </a:lnSpc>
                      </a:pPr>
                      <a:endParaRPr sz="1200">
                        <a:latin typeface="Times New Roman"/>
                        <a:cs typeface="Times New Roman"/>
                      </a:endParaRPr>
                    </a:p>
                  </a:txBody>
                  <a:tcPr marL="0" marR="0" marT="0" marB="0">
                    <a:lnR w="12700">
                      <a:solidFill>
                        <a:srgbClr val="4CAF4D"/>
                      </a:solidFill>
                      <a:prstDash val="solid"/>
                    </a:lnR>
                  </a:tcPr>
                </a:tc>
                <a:tc gridSpan="6">
                  <a:txBody>
                    <a:bodyPr/>
                    <a:lstStyle/>
                    <a:p>
                      <a:pPr marL="17145" algn="ctr">
                        <a:lnSpc>
                          <a:spcPts val="2045"/>
                        </a:lnSpc>
                        <a:spcBef>
                          <a:spcPts val="50"/>
                        </a:spcBef>
                      </a:pPr>
                      <a:r>
                        <a:rPr sz="1800" spc="-60" dirty="0">
                          <a:solidFill>
                            <a:srgbClr val="231F20"/>
                          </a:solidFill>
                          <a:latin typeface="Arial"/>
                          <a:cs typeface="Arial"/>
                        </a:rPr>
                        <a:t>FONCTIONS</a:t>
                      </a:r>
                      <a:endParaRPr sz="1800">
                        <a:latin typeface="Arial"/>
                        <a:cs typeface="Arial"/>
                      </a:endParaRPr>
                    </a:p>
                  </a:txBody>
                  <a:tcPr marL="0" marR="0" marT="6350" marB="0">
                    <a:lnL w="12700">
                      <a:solidFill>
                        <a:srgbClr val="4CAF4D"/>
                      </a:solidFill>
                      <a:prstDash val="solid"/>
                    </a:lnL>
                    <a:lnR w="12700">
                      <a:solidFill>
                        <a:srgbClr val="4CAF4D"/>
                      </a:solidFill>
                      <a:prstDash val="solid"/>
                    </a:lnR>
                    <a:lnT w="19050">
                      <a:solidFill>
                        <a:srgbClr val="4CAF4D"/>
                      </a:solidFill>
                      <a:prstDash val="solid"/>
                    </a:lnT>
                    <a:lnB w="19050">
                      <a:solidFill>
                        <a:srgbClr val="4CAF4D"/>
                      </a:solidFill>
                      <a:prstDash val="solid"/>
                    </a:lnB>
                    <a:solidFill>
                      <a:srgbClr val="87C17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314871">
                <a:tc gridSpan="2">
                  <a:txBody>
                    <a:bodyPr/>
                    <a:lstStyle/>
                    <a:p>
                      <a:pPr marL="214629">
                        <a:lnSpc>
                          <a:spcPct val="100000"/>
                        </a:lnSpc>
                        <a:spcBef>
                          <a:spcPts val="565"/>
                        </a:spcBef>
                      </a:pPr>
                      <a:r>
                        <a:rPr sz="1400" spc="-5" dirty="0">
                          <a:solidFill>
                            <a:srgbClr val="F37343"/>
                          </a:solidFill>
                          <a:latin typeface="Arial"/>
                          <a:cs typeface="Arial"/>
                        </a:rPr>
                        <a:t>Principales</a:t>
                      </a:r>
                      <a:r>
                        <a:rPr sz="1400" spc="-30" dirty="0">
                          <a:solidFill>
                            <a:srgbClr val="F37343"/>
                          </a:solidFill>
                          <a:latin typeface="Arial"/>
                          <a:cs typeface="Arial"/>
                        </a:rPr>
                        <a:t> </a:t>
                      </a:r>
                      <a:r>
                        <a:rPr sz="1400" spc="-10" dirty="0">
                          <a:solidFill>
                            <a:srgbClr val="F37343"/>
                          </a:solidFill>
                          <a:latin typeface="Arial"/>
                          <a:cs typeface="Arial"/>
                        </a:rPr>
                        <a:t>espèces</a:t>
                      </a:r>
                      <a:endParaRPr sz="1400">
                        <a:latin typeface="Arial"/>
                        <a:cs typeface="Arial"/>
                      </a:endParaRPr>
                    </a:p>
                  </a:txBody>
                  <a:tcPr marL="0" marR="0" marT="71755" marB="0">
                    <a:lnR w="12700">
                      <a:solidFill>
                        <a:srgbClr val="ECF1DD"/>
                      </a:solidFill>
                      <a:prstDash val="solid"/>
                    </a:lnR>
                  </a:tcPr>
                </a:tc>
                <a:tc hMerge="1">
                  <a:txBody>
                    <a:bodyPr/>
                    <a:lstStyle/>
                    <a:p>
                      <a:endParaRPr/>
                    </a:p>
                  </a:txBody>
                  <a:tcPr marL="0" marR="0" marT="0" marB="0"/>
                </a:tc>
                <a:tc>
                  <a:txBody>
                    <a:bodyPr/>
                    <a:lstStyle/>
                    <a:p>
                      <a:pPr marL="455930">
                        <a:lnSpc>
                          <a:spcPct val="100000"/>
                        </a:lnSpc>
                        <a:spcBef>
                          <a:spcPts val="565"/>
                        </a:spcBef>
                      </a:pPr>
                      <a:r>
                        <a:rPr sz="1400" spc="-10" dirty="0">
                          <a:solidFill>
                            <a:srgbClr val="F37343"/>
                          </a:solidFill>
                          <a:latin typeface="Arial"/>
                          <a:cs typeface="Arial"/>
                        </a:rPr>
                        <a:t>Litière</a:t>
                      </a:r>
                      <a:endParaRPr sz="1400">
                        <a:latin typeface="Arial"/>
                        <a:cs typeface="Arial"/>
                      </a:endParaRPr>
                    </a:p>
                  </a:txBody>
                  <a:tcPr marL="0" marR="0" marT="71755" marB="0">
                    <a:lnL w="12700">
                      <a:solidFill>
                        <a:srgbClr val="ECF1DD"/>
                      </a:solidFill>
                      <a:prstDash val="solid"/>
                    </a:lnL>
                    <a:lnR w="12700">
                      <a:solidFill>
                        <a:srgbClr val="ECF1DD"/>
                      </a:solidFill>
                      <a:prstDash val="solid"/>
                    </a:lnR>
                    <a:lnT w="19050">
                      <a:solidFill>
                        <a:srgbClr val="4CAF4D"/>
                      </a:solidFill>
                      <a:prstDash val="solid"/>
                    </a:lnT>
                  </a:tcPr>
                </a:tc>
                <a:tc>
                  <a:txBody>
                    <a:bodyPr/>
                    <a:lstStyle/>
                    <a:p>
                      <a:pPr marL="66675">
                        <a:lnSpc>
                          <a:spcPct val="100000"/>
                        </a:lnSpc>
                        <a:spcBef>
                          <a:spcPts val="565"/>
                        </a:spcBef>
                      </a:pPr>
                      <a:r>
                        <a:rPr sz="1400" dirty="0">
                          <a:solidFill>
                            <a:srgbClr val="F37343"/>
                          </a:solidFill>
                          <a:latin typeface="Arial"/>
                          <a:cs typeface="Arial"/>
                        </a:rPr>
                        <a:t>Structure </a:t>
                      </a:r>
                      <a:r>
                        <a:rPr sz="1400" spc="40" dirty="0">
                          <a:solidFill>
                            <a:srgbClr val="F37343"/>
                          </a:solidFill>
                          <a:latin typeface="Arial"/>
                          <a:cs typeface="Arial"/>
                        </a:rPr>
                        <a:t>du</a:t>
                      </a:r>
                      <a:r>
                        <a:rPr sz="1400" spc="-65" dirty="0">
                          <a:solidFill>
                            <a:srgbClr val="F37343"/>
                          </a:solidFill>
                          <a:latin typeface="Arial"/>
                          <a:cs typeface="Arial"/>
                        </a:rPr>
                        <a:t> </a:t>
                      </a:r>
                      <a:r>
                        <a:rPr sz="1400" spc="-10" dirty="0">
                          <a:solidFill>
                            <a:srgbClr val="F37343"/>
                          </a:solidFill>
                          <a:latin typeface="Arial"/>
                          <a:cs typeface="Arial"/>
                        </a:rPr>
                        <a:t>sol</a:t>
                      </a:r>
                      <a:endParaRPr sz="1400">
                        <a:latin typeface="Arial"/>
                        <a:cs typeface="Arial"/>
                      </a:endParaRPr>
                    </a:p>
                  </a:txBody>
                  <a:tcPr marL="0" marR="0" marT="71755" marB="0">
                    <a:lnL w="12700">
                      <a:solidFill>
                        <a:srgbClr val="ECF1DD"/>
                      </a:solidFill>
                      <a:prstDash val="solid"/>
                    </a:lnL>
                    <a:lnR w="12700">
                      <a:solidFill>
                        <a:srgbClr val="ECF1DD"/>
                      </a:solidFill>
                      <a:prstDash val="solid"/>
                    </a:lnR>
                    <a:lnT w="19050">
                      <a:solidFill>
                        <a:srgbClr val="4CAF4D"/>
                      </a:solidFill>
                      <a:prstDash val="solid"/>
                    </a:lnT>
                  </a:tcPr>
                </a:tc>
                <a:tc>
                  <a:txBody>
                    <a:bodyPr/>
                    <a:lstStyle/>
                    <a:p>
                      <a:pPr marL="128270">
                        <a:lnSpc>
                          <a:spcPct val="100000"/>
                        </a:lnSpc>
                        <a:spcBef>
                          <a:spcPts val="565"/>
                        </a:spcBef>
                      </a:pPr>
                      <a:r>
                        <a:rPr sz="1400" dirty="0">
                          <a:solidFill>
                            <a:srgbClr val="F37343"/>
                          </a:solidFill>
                          <a:latin typeface="Arial"/>
                          <a:cs typeface="Arial"/>
                        </a:rPr>
                        <a:t>Fixation</a:t>
                      </a:r>
                      <a:r>
                        <a:rPr sz="1400" spc="-30" dirty="0">
                          <a:solidFill>
                            <a:srgbClr val="F37343"/>
                          </a:solidFill>
                          <a:latin typeface="Arial"/>
                          <a:cs typeface="Arial"/>
                        </a:rPr>
                        <a:t> </a:t>
                      </a:r>
                      <a:r>
                        <a:rPr sz="1400" dirty="0">
                          <a:solidFill>
                            <a:srgbClr val="F37343"/>
                          </a:solidFill>
                          <a:latin typeface="Arial"/>
                          <a:cs typeface="Arial"/>
                        </a:rPr>
                        <a:t>Azote</a:t>
                      </a:r>
                      <a:endParaRPr sz="1400">
                        <a:latin typeface="Arial"/>
                        <a:cs typeface="Arial"/>
                      </a:endParaRPr>
                    </a:p>
                  </a:txBody>
                  <a:tcPr marL="0" marR="0" marT="71755" marB="0">
                    <a:lnL w="12700">
                      <a:solidFill>
                        <a:srgbClr val="ECF1DD"/>
                      </a:solidFill>
                      <a:prstDash val="solid"/>
                    </a:lnL>
                    <a:lnR w="12700">
                      <a:solidFill>
                        <a:srgbClr val="ECF1DD"/>
                      </a:solidFill>
                      <a:prstDash val="solid"/>
                    </a:lnR>
                    <a:lnT w="19050">
                      <a:solidFill>
                        <a:srgbClr val="4CAF4D"/>
                      </a:solidFill>
                      <a:prstDash val="solid"/>
                    </a:lnT>
                  </a:tcPr>
                </a:tc>
                <a:tc>
                  <a:txBody>
                    <a:bodyPr/>
                    <a:lstStyle/>
                    <a:p>
                      <a:pPr marL="398780">
                        <a:lnSpc>
                          <a:spcPct val="100000"/>
                        </a:lnSpc>
                        <a:spcBef>
                          <a:spcPts val="565"/>
                        </a:spcBef>
                      </a:pPr>
                      <a:r>
                        <a:rPr sz="1400" spc="30" dirty="0">
                          <a:solidFill>
                            <a:srgbClr val="F37343"/>
                          </a:solidFill>
                          <a:latin typeface="Arial"/>
                          <a:cs typeface="Arial"/>
                        </a:rPr>
                        <a:t>Habitat</a:t>
                      </a:r>
                      <a:endParaRPr sz="1400">
                        <a:latin typeface="Arial"/>
                        <a:cs typeface="Arial"/>
                      </a:endParaRPr>
                    </a:p>
                  </a:txBody>
                  <a:tcPr marL="0" marR="0" marT="71755" marB="0">
                    <a:lnL w="12700">
                      <a:solidFill>
                        <a:srgbClr val="ECF1DD"/>
                      </a:solidFill>
                      <a:prstDash val="solid"/>
                    </a:lnL>
                    <a:lnR w="12700">
                      <a:solidFill>
                        <a:srgbClr val="ECF1DD"/>
                      </a:solidFill>
                      <a:prstDash val="solid"/>
                    </a:lnR>
                    <a:lnT w="19050">
                      <a:solidFill>
                        <a:srgbClr val="4CAF4D"/>
                      </a:solidFill>
                      <a:prstDash val="solid"/>
                    </a:lnT>
                  </a:tcPr>
                </a:tc>
                <a:tc>
                  <a:txBody>
                    <a:bodyPr/>
                    <a:lstStyle/>
                    <a:p>
                      <a:pPr marL="173990">
                        <a:lnSpc>
                          <a:spcPct val="100000"/>
                        </a:lnSpc>
                        <a:spcBef>
                          <a:spcPts val="565"/>
                        </a:spcBef>
                      </a:pPr>
                      <a:r>
                        <a:rPr sz="1400" spc="15" dirty="0">
                          <a:solidFill>
                            <a:srgbClr val="F37343"/>
                          </a:solidFill>
                          <a:latin typeface="Arial"/>
                          <a:cs typeface="Arial"/>
                        </a:rPr>
                        <a:t>Dépollution</a:t>
                      </a:r>
                      <a:endParaRPr sz="1400">
                        <a:latin typeface="Arial"/>
                        <a:cs typeface="Arial"/>
                      </a:endParaRPr>
                    </a:p>
                  </a:txBody>
                  <a:tcPr marL="0" marR="0" marT="71755" marB="0">
                    <a:lnL w="12700">
                      <a:solidFill>
                        <a:srgbClr val="ECF1DD"/>
                      </a:solidFill>
                      <a:prstDash val="solid"/>
                    </a:lnL>
                    <a:lnT w="19050">
                      <a:solidFill>
                        <a:srgbClr val="4CAF4D"/>
                      </a:solidFill>
                      <a:prstDash val="solid"/>
                    </a:lnT>
                  </a:tcPr>
                </a:tc>
              </a:tr>
              <a:tr h="1117574">
                <a:tc gridSpan="7">
                  <a:txBody>
                    <a:bodyPr/>
                    <a:lstStyle/>
                    <a:p>
                      <a:pPr marL="50800">
                        <a:lnSpc>
                          <a:spcPct val="100000"/>
                        </a:lnSpc>
                        <a:spcBef>
                          <a:spcPts val="350"/>
                        </a:spcBef>
                      </a:pPr>
                      <a:r>
                        <a:rPr sz="1200" spc="-15" smtClean="0">
                          <a:solidFill>
                            <a:srgbClr val="58595B"/>
                          </a:solidFill>
                          <a:latin typeface="Arial"/>
                          <a:cs typeface="Arial"/>
                        </a:rPr>
                        <a:t>Arbres:</a:t>
                      </a:r>
                      <a:r>
                        <a:rPr lang="fr-FR" sz="1200" dirty="0" smtClean="0"/>
                        <a:t>l'acacia (Acacia </a:t>
                      </a:r>
                      <a:r>
                        <a:rPr lang="fr-FR" sz="1200" dirty="0" err="1" smtClean="0"/>
                        <a:t>sp</a:t>
                      </a:r>
                      <a:r>
                        <a:rPr lang="fr-FR" sz="1200" dirty="0" smtClean="0"/>
                        <a:t>.)</a:t>
                      </a:r>
                    </a:p>
                  </a:txBody>
                  <a:tcPr marL="0" marR="0" marT="44450" marB="0">
                    <a:solidFill>
                      <a:srgbClr val="93C689"/>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r>
              <a:tr h="1165085">
                <a:tc gridSpan="2">
                  <a:txBody>
                    <a:bodyPr/>
                    <a:lstStyle/>
                    <a:p>
                      <a:pPr marL="50800" marR="0" lvl="0" indent="0" defTabSz="914400" rtl="0" eaLnBrk="1" fontAlgn="auto" latinLnBrk="0" hangingPunct="1">
                        <a:lnSpc>
                          <a:spcPct val="100000"/>
                        </a:lnSpc>
                        <a:spcBef>
                          <a:spcPts val="350"/>
                        </a:spcBef>
                        <a:spcAft>
                          <a:spcPts val="0"/>
                        </a:spcAft>
                        <a:buClrTx/>
                        <a:buSzTx/>
                        <a:buFontTx/>
                        <a:buNone/>
                        <a:tabLst/>
                        <a:defRPr/>
                      </a:pPr>
                      <a:r>
                        <a:rPr sz="1200" spc="-20" smtClean="0">
                          <a:solidFill>
                            <a:srgbClr val="58595B"/>
                          </a:solidFill>
                          <a:latin typeface="Arial"/>
                          <a:cs typeface="Arial"/>
                        </a:rPr>
                        <a:t>Arbustes:</a:t>
                      </a:r>
                      <a:r>
                        <a:rPr lang="fr-FR" sz="1200" i="1" dirty="0" smtClean="0">
                          <a:solidFill>
                            <a:schemeClr val="tx1"/>
                          </a:solidFill>
                          <a:latin typeface="+mn-lt"/>
                          <a:ea typeface="+mn-ea"/>
                          <a:cs typeface="+mn-cs"/>
                        </a:rPr>
                        <a:t>Hibiscus rosa </a:t>
                      </a:r>
                      <a:r>
                        <a:rPr lang="fr-FR" sz="1200" i="1" dirty="0" err="1" smtClean="0">
                          <a:solidFill>
                            <a:schemeClr val="tx1"/>
                          </a:solidFill>
                          <a:latin typeface="+mn-lt"/>
                          <a:ea typeface="+mn-ea"/>
                          <a:cs typeface="+mn-cs"/>
                        </a:rPr>
                        <a:t>sinensis</a:t>
                      </a:r>
                      <a:endParaRPr lang="fr-FR" sz="1200" dirty="0" smtClean="0">
                        <a:solidFill>
                          <a:schemeClr val="tx1"/>
                        </a:solidFill>
                        <a:latin typeface="+mn-lt"/>
                        <a:ea typeface="+mn-ea"/>
                        <a:cs typeface="+mn-cs"/>
                      </a:endParaRPr>
                    </a:p>
                    <a:p>
                      <a:pPr marL="50800">
                        <a:lnSpc>
                          <a:spcPct val="100000"/>
                        </a:lnSpc>
                        <a:spcBef>
                          <a:spcPts val="350"/>
                        </a:spcBef>
                      </a:pPr>
                      <a:endParaRPr sz="1200">
                        <a:latin typeface="Arial"/>
                        <a:cs typeface="Arial"/>
                      </a:endParaRPr>
                    </a:p>
                  </a:txBody>
                  <a:tcPr marL="0" marR="0" marT="44450" marB="0">
                    <a:lnL w="12700">
                      <a:solidFill>
                        <a:srgbClr val="ECF1DD"/>
                      </a:solidFill>
                      <a:prstDash val="solid"/>
                    </a:lnL>
                    <a:lnR w="12700">
                      <a:solidFill>
                        <a:srgbClr val="ECF1DD"/>
                      </a:solidFill>
                      <a:prstDash val="solid"/>
                    </a:lnR>
                    <a:lnB w="12700">
                      <a:solidFill>
                        <a:srgbClr val="ECF1DD"/>
                      </a:solidFill>
                      <a:prstDash val="solid"/>
                    </a:lnB>
                    <a:solidFill>
                      <a:srgbClr val="DBE6BF"/>
                    </a:solidFill>
                  </a:tcPr>
                </a:tc>
                <a:tc hMerge="1">
                  <a:txBody>
                    <a:bodyPr/>
                    <a:lstStyle/>
                    <a:p>
                      <a:endParaRPr/>
                    </a:p>
                  </a:txBody>
                  <a:tcPr marL="0" marR="0" marT="0" marB="0"/>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B w="12700">
                      <a:solidFill>
                        <a:srgbClr val="ECF1DD"/>
                      </a:solidFill>
                      <a:prstDash val="solid"/>
                    </a:lnB>
                    <a:solidFill>
                      <a:srgbClr val="DBE6BF"/>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B w="19050">
                      <a:solidFill>
                        <a:srgbClr val="ECF1DD"/>
                      </a:solidFill>
                      <a:prstDash val="solid"/>
                    </a:lnB>
                    <a:solidFill>
                      <a:srgbClr val="DBE6BF"/>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B w="12700">
                      <a:solidFill>
                        <a:srgbClr val="ECF1DD"/>
                      </a:solidFill>
                      <a:prstDash val="solid"/>
                    </a:lnB>
                    <a:solidFill>
                      <a:srgbClr val="DBE6BF"/>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B w="12700">
                      <a:solidFill>
                        <a:srgbClr val="ECF1DD"/>
                      </a:solidFill>
                      <a:prstDash val="solid"/>
                    </a:lnB>
                    <a:solidFill>
                      <a:srgbClr val="DBE6BF"/>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B w="12700">
                      <a:solidFill>
                        <a:srgbClr val="ECF1DD"/>
                      </a:solidFill>
                      <a:prstDash val="solid"/>
                    </a:lnB>
                    <a:solidFill>
                      <a:srgbClr val="DBE6BF"/>
                    </a:solidFill>
                  </a:tcPr>
                </a:tc>
              </a:tr>
              <a:tr h="1178991">
                <a:tc gridSpan="2">
                  <a:txBody>
                    <a:bodyPr/>
                    <a:lstStyle/>
                    <a:p>
                      <a:pPr marL="50800">
                        <a:lnSpc>
                          <a:spcPct val="100000"/>
                        </a:lnSpc>
                        <a:spcBef>
                          <a:spcPts val="400"/>
                        </a:spcBef>
                      </a:pPr>
                      <a:r>
                        <a:rPr sz="1200" spc="-30" smtClean="0">
                          <a:solidFill>
                            <a:srgbClr val="58595B"/>
                          </a:solidFill>
                          <a:latin typeface="Arial"/>
                          <a:cs typeface="Arial"/>
                        </a:rPr>
                        <a:t>Buissons:</a:t>
                      </a:r>
                      <a:r>
                        <a:rPr lang="fr-FR" sz="1200" spc="-30" dirty="0" smtClean="0">
                          <a:solidFill>
                            <a:srgbClr val="58595B"/>
                          </a:solidFill>
                          <a:latin typeface="Arial"/>
                          <a:cs typeface="Arial"/>
                        </a:rPr>
                        <a:t>le Romarin</a:t>
                      </a:r>
                      <a:endParaRPr sz="1200">
                        <a:latin typeface="Arial"/>
                        <a:cs typeface="Arial"/>
                      </a:endParaRPr>
                    </a:p>
                  </a:txBody>
                  <a:tcPr marL="0" marR="0" marT="50800" marB="0">
                    <a:lnL w="1905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hMerge="1">
                  <a:txBody>
                    <a:bodyPr/>
                    <a:lstStyle/>
                    <a:p>
                      <a:endParaRPr/>
                    </a:p>
                  </a:txBody>
                  <a:tcPr marL="0" marR="0" marT="0" marB="0"/>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9050">
                      <a:solidFill>
                        <a:srgbClr val="ECF1DD"/>
                      </a:solidFill>
                      <a:prstDash val="solid"/>
                    </a:lnT>
                    <a:lnB w="19050">
                      <a:solidFill>
                        <a:srgbClr val="ECF1DD"/>
                      </a:solidFill>
                      <a:prstDash val="solid"/>
                    </a:lnB>
                    <a:solidFill>
                      <a:srgbClr val="93C689"/>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r>
              <a:tr h="1117422">
                <a:tc gridSpan="2">
                  <a:txBody>
                    <a:bodyPr/>
                    <a:lstStyle/>
                    <a:p>
                      <a:pPr marL="50800">
                        <a:lnSpc>
                          <a:spcPct val="100000"/>
                        </a:lnSpc>
                        <a:spcBef>
                          <a:spcPts val="400"/>
                        </a:spcBef>
                      </a:pPr>
                      <a:r>
                        <a:rPr sz="1200" spc="-15" smtClean="0">
                          <a:solidFill>
                            <a:srgbClr val="58595B"/>
                          </a:solidFill>
                          <a:latin typeface="Arial"/>
                          <a:cs typeface="Arial"/>
                        </a:rPr>
                        <a:t>Herbes:</a:t>
                      </a:r>
                      <a:r>
                        <a:rPr lang="fr-FR" sz="1200" spc="-15" dirty="0" smtClean="0">
                          <a:solidFill>
                            <a:srgbClr val="58595B"/>
                          </a:solidFill>
                          <a:latin typeface="Arial"/>
                          <a:cs typeface="Arial"/>
                        </a:rPr>
                        <a:t>thymus</a:t>
                      </a:r>
                      <a:endParaRPr sz="1200">
                        <a:latin typeface="Arial"/>
                        <a:cs typeface="Arial"/>
                      </a:endParaRPr>
                    </a:p>
                  </a:txBody>
                  <a:tcPr marL="0" marR="0" marT="50800" marB="0">
                    <a:lnL w="12700">
                      <a:solidFill>
                        <a:srgbClr val="ECF1DD"/>
                      </a:solidFill>
                      <a:prstDash val="solid"/>
                    </a:lnL>
                    <a:lnR w="12700">
                      <a:solidFill>
                        <a:srgbClr val="ECF1DD"/>
                      </a:solidFill>
                      <a:prstDash val="solid"/>
                    </a:lnR>
                    <a:lnT w="12700">
                      <a:solidFill>
                        <a:srgbClr val="ECF1DD"/>
                      </a:solidFill>
                      <a:prstDash val="solid"/>
                    </a:lnT>
                    <a:lnB w="19050">
                      <a:solidFill>
                        <a:srgbClr val="ECF1DD"/>
                      </a:solidFill>
                      <a:prstDash val="solid"/>
                    </a:lnB>
                    <a:solidFill>
                      <a:srgbClr val="DBE6BF"/>
                    </a:solidFill>
                  </a:tcPr>
                </a:tc>
                <a:tc hMerge="1">
                  <a:txBody>
                    <a:bodyPr/>
                    <a:lstStyle/>
                    <a:p>
                      <a:endParaRPr/>
                    </a:p>
                  </a:txBody>
                  <a:tcPr marL="0" marR="0" marT="0" marB="0"/>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9050">
                      <a:solidFill>
                        <a:srgbClr val="ECF1DD"/>
                      </a:solidFill>
                      <a:prstDash val="solid"/>
                    </a:lnB>
                    <a:solidFill>
                      <a:srgbClr val="DBE6BF"/>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9050">
                      <a:solidFill>
                        <a:srgbClr val="ECF1DD"/>
                      </a:solidFill>
                      <a:prstDash val="solid"/>
                    </a:lnR>
                    <a:lnT w="19050">
                      <a:solidFill>
                        <a:srgbClr val="ECF1DD"/>
                      </a:solidFill>
                      <a:prstDash val="solid"/>
                    </a:lnT>
                    <a:lnB w="19050">
                      <a:solidFill>
                        <a:srgbClr val="ECF1DD"/>
                      </a:solidFill>
                      <a:prstDash val="solid"/>
                    </a:lnB>
                    <a:solidFill>
                      <a:srgbClr val="DBE6BF"/>
                    </a:solidFill>
                  </a:tcPr>
                </a:tc>
                <a:tc>
                  <a:txBody>
                    <a:bodyPr/>
                    <a:lstStyle/>
                    <a:p>
                      <a:pPr>
                        <a:lnSpc>
                          <a:spcPct val="100000"/>
                        </a:lnSpc>
                      </a:pPr>
                      <a:endParaRPr sz="1200">
                        <a:latin typeface="Times New Roman"/>
                        <a:cs typeface="Times New Roman"/>
                      </a:endParaRPr>
                    </a:p>
                  </a:txBody>
                  <a:tcPr marL="0" marR="0" marT="0" marB="0">
                    <a:lnL w="19050">
                      <a:solidFill>
                        <a:srgbClr val="ECF1DD"/>
                      </a:solidFill>
                      <a:prstDash val="solid"/>
                    </a:lnL>
                    <a:lnR w="12700">
                      <a:solidFill>
                        <a:srgbClr val="ECF1DD"/>
                      </a:solidFill>
                      <a:prstDash val="solid"/>
                    </a:lnR>
                    <a:lnT w="12700">
                      <a:solidFill>
                        <a:srgbClr val="ECF1DD"/>
                      </a:solidFill>
                      <a:prstDash val="solid"/>
                    </a:lnT>
                    <a:lnB w="19050">
                      <a:solidFill>
                        <a:srgbClr val="ECF1DD"/>
                      </a:solidFill>
                      <a:prstDash val="solid"/>
                    </a:lnB>
                    <a:solidFill>
                      <a:srgbClr val="DBE6BF"/>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9050">
                      <a:solidFill>
                        <a:srgbClr val="ECF1DD"/>
                      </a:solidFill>
                      <a:prstDash val="solid"/>
                    </a:lnB>
                    <a:solidFill>
                      <a:srgbClr val="DBE6BF"/>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9050">
                      <a:solidFill>
                        <a:srgbClr val="ECF1DD"/>
                      </a:solidFill>
                      <a:prstDash val="solid"/>
                    </a:lnB>
                    <a:solidFill>
                      <a:srgbClr val="DBE6BF"/>
                    </a:solidFill>
                  </a:tcPr>
                </a:tc>
              </a:tr>
              <a:tr h="1012684">
                <a:tc gridSpan="2">
                  <a:txBody>
                    <a:bodyPr/>
                    <a:lstStyle/>
                    <a:p>
                      <a:pPr marL="50800" marR="0" indent="0" defTabSz="914400" eaLnBrk="1" fontAlgn="auto" latinLnBrk="0" hangingPunct="1">
                        <a:lnSpc>
                          <a:spcPct val="100000"/>
                        </a:lnSpc>
                        <a:spcBef>
                          <a:spcPts val="400"/>
                        </a:spcBef>
                        <a:spcAft>
                          <a:spcPts val="0"/>
                        </a:spcAft>
                        <a:buClrTx/>
                        <a:buSzTx/>
                        <a:buFontTx/>
                        <a:buNone/>
                        <a:tabLst/>
                        <a:defRPr/>
                      </a:pPr>
                      <a:r>
                        <a:rPr sz="1200" spc="-30" smtClean="0">
                          <a:solidFill>
                            <a:srgbClr val="58595B"/>
                          </a:solidFill>
                          <a:latin typeface="Arial"/>
                          <a:cs typeface="Arial"/>
                        </a:rPr>
                        <a:t>Lianes:</a:t>
                      </a:r>
                      <a:r>
                        <a:rPr lang="fr-FR" sz="1200" spc="-30" dirty="0" smtClean="0">
                          <a:solidFill>
                            <a:srgbClr val="58595B"/>
                          </a:solidFill>
                          <a:latin typeface="Arial"/>
                          <a:cs typeface="Arial"/>
                        </a:rPr>
                        <a:t>clématite</a:t>
                      </a:r>
                      <a:endParaRPr sz="1200">
                        <a:latin typeface="Arial"/>
                        <a:cs typeface="Arial"/>
                      </a:endParaRPr>
                    </a:p>
                  </a:txBody>
                  <a:tcPr marL="0" marR="0" marT="50800" marB="0">
                    <a:lnL w="12700">
                      <a:solidFill>
                        <a:srgbClr val="ECF1DD"/>
                      </a:solidFill>
                      <a:prstDash val="solid"/>
                    </a:lnL>
                    <a:lnR w="12700">
                      <a:solidFill>
                        <a:srgbClr val="ECF1DD"/>
                      </a:solidFill>
                      <a:prstDash val="solid"/>
                    </a:lnR>
                    <a:lnT w="19050">
                      <a:solidFill>
                        <a:srgbClr val="ECF1DD"/>
                      </a:solidFill>
                      <a:prstDash val="solid"/>
                    </a:lnT>
                    <a:lnB w="12700">
                      <a:solidFill>
                        <a:srgbClr val="ECF1DD"/>
                      </a:solidFill>
                      <a:prstDash val="solid"/>
                    </a:lnB>
                    <a:solidFill>
                      <a:srgbClr val="93C689"/>
                    </a:solidFill>
                  </a:tcPr>
                </a:tc>
                <a:tc hMerge="1">
                  <a:txBody>
                    <a:bodyPr/>
                    <a:lstStyle/>
                    <a:p>
                      <a:endParaRPr/>
                    </a:p>
                  </a:txBody>
                  <a:tcPr marL="0" marR="0" marT="0" marB="0"/>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905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905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905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905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200">
                        <a:latin typeface="Times New Roman"/>
                        <a:cs typeface="Times New Roman"/>
                      </a:endParaRPr>
                    </a:p>
                  </a:txBody>
                  <a:tcPr marL="0" marR="0" marT="0" marB="0">
                    <a:lnL w="12700">
                      <a:solidFill>
                        <a:srgbClr val="ECF1DD"/>
                      </a:solidFill>
                      <a:prstDash val="solid"/>
                    </a:lnL>
                    <a:lnR w="12700">
                      <a:solidFill>
                        <a:srgbClr val="ECF1DD"/>
                      </a:solidFill>
                      <a:prstDash val="solid"/>
                    </a:lnR>
                    <a:lnT w="19050">
                      <a:solidFill>
                        <a:srgbClr val="ECF1DD"/>
                      </a:solidFill>
                      <a:prstDash val="solid"/>
                    </a:lnT>
                    <a:lnB w="12700">
                      <a:solidFill>
                        <a:srgbClr val="ECF1DD"/>
                      </a:solidFill>
                      <a:prstDash val="solid"/>
                    </a:lnB>
                    <a:solidFill>
                      <a:srgbClr val="93C689"/>
                    </a:solidFill>
                  </a:tcPr>
                </a:tc>
              </a:tr>
            </a:tbl>
          </a:graphicData>
        </a:graphic>
      </p:graphicFrame>
      <p:sp>
        <p:nvSpPr>
          <p:cNvPr id="7" name="ZoneTexte 6"/>
          <p:cNvSpPr txBox="1"/>
          <p:nvPr/>
        </p:nvSpPr>
        <p:spPr>
          <a:xfrm>
            <a:off x="4965700" y="1495425"/>
            <a:ext cx="1143000" cy="1015663"/>
          </a:xfrm>
          <a:prstGeom prst="rect">
            <a:avLst/>
          </a:prstGeom>
          <a:noFill/>
        </p:spPr>
        <p:txBody>
          <a:bodyPr wrap="square" rtlCol="0">
            <a:spAutoFit/>
          </a:bodyPr>
          <a:lstStyle/>
          <a:p>
            <a:r>
              <a:rPr lang="fr-FR" sz="1200" dirty="0" smtClean="0"/>
              <a:t>Tolère le sol acide , préfère le sol bien drainant au surface et léger</a:t>
            </a:r>
            <a:endParaRPr lang="fr-FR" sz="1200" dirty="0"/>
          </a:p>
        </p:txBody>
      </p:sp>
      <p:sp>
        <p:nvSpPr>
          <p:cNvPr id="8" name="ZoneTexte 7"/>
          <p:cNvSpPr txBox="1"/>
          <p:nvPr/>
        </p:nvSpPr>
        <p:spPr>
          <a:xfrm>
            <a:off x="6184900" y="1724025"/>
            <a:ext cx="1295400" cy="461665"/>
          </a:xfrm>
          <a:prstGeom prst="rect">
            <a:avLst/>
          </a:prstGeom>
          <a:noFill/>
        </p:spPr>
        <p:txBody>
          <a:bodyPr wrap="square" rtlCol="0">
            <a:spAutoFit/>
          </a:bodyPr>
          <a:lstStyle/>
          <a:p>
            <a:r>
              <a:rPr lang="fr-FR" sz="1200" dirty="0" smtClean="0"/>
              <a:t>Fixe l’azote et enrichisse le sol</a:t>
            </a:r>
            <a:endParaRPr lang="fr-FR" sz="1200" dirty="0"/>
          </a:p>
        </p:txBody>
      </p:sp>
      <p:sp>
        <p:nvSpPr>
          <p:cNvPr id="10" name="ZoneTexte 9"/>
          <p:cNvSpPr txBox="1"/>
          <p:nvPr/>
        </p:nvSpPr>
        <p:spPr>
          <a:xfrm>
            <a:off x="7785100" y="1647825"/>
            <a:ext cx="1190775" cy="276999"/>
          </a:xfrm>
          <a:prstGeom prst="rect">
            <a:avLst/>
          </a:prstGeom>
          <a:noFill/>
        </p:spPr>
        <p:txBody>
          <a:bodyPr wrap="none" rtlCol="0">
            <a:spAutoFit/>
          </a:bodyPr>
          <a:lstStyle/>
          <a:p>
            <a:r>
              <a:rPr lang="fr-FR" sz="1200" dirty="0" smtClean="0"/>
              <a:t>Zone semi-aride</a:t>
            </a:r>
            <a:endParaRPr lang="fr-FR" sz="1200" dirty="0"/>
          </a:p>
        </p:txBody>
      </p:sp>
      <p:sp>
        <p:nvSpPr>
          <p:cNvPr id="11" name="ZoneTexte 10"/>
          <p:cNvSpPr txBox="1"/>
          <p:nvPr/>
        </p:nvSpPr>
        <p:spPr>
          <a:xfrm>
            <a:off x="9156700" y="1571625"/>
            <a:ext cx="1143000" cy="830997"/>
          </a:xfrm>
          <a:prstGeom prst="rect">
            <a:avLst/>
          </a:prstGeom>
          <a:noFill/>
        </p:spPr>
        <p:txBody>
          <a:bodyPr wrap="square" rtlCol="0">
            <a:spAutoFit/>
          </a:bodyPr>
          <a:lstStyle/>
          <a:p>
            <a:r>
              <a:rPr lang="fr-FR" sz="1200" dirty="0" smtClean="0"/>
              <a:t>Fournie endroit ombre et fraiche et résiste au feu</a:t>
            </a:r>
            <a:endParaRPr lang="fr-FR" sz="1200" dirty="0"/>
          </a:p>
        </p:txBody>
      </p:sp>
      <p:sp>
        <p:nvSpPr>
          <p:cNvPr id="13" name="ZoneTexte 12"/>
          <p:cNvSpPr txBox="1"/>
          <p:nvPr/>
        </p:nvSpPr>
        <p:spPr>
          <a:xfrm>
            <a:off x="9156700" y="2790825"/>
            <a:ext cx="1222491" cy="461665"/>
          </a:xfrm>
          <a:prstGeom prst="rect">
            <a:avLst/>
          </a:prstGeom>
          <a:noFill/>
        </p:spPr>
        <p:txBody>
          <a:bodyPr wrap="square" rtlCol="0">
            <a:spAutoFit/>
          </a:bodyPr>
          <a:lstStyle/>
          <a:p>
            <a:r>
              <a:rPr lang="fr-FR" sz="1200" dirty="0" smtClean="0"/>
              <a:t>Production de l’</a:t>
            </a:r>
            <a:r>
              <a:rPr lang="fr-FR" sz="1200" dirty="0" err="1" smtClean="0"/>
              <a:t>oxygéne</a:t>
            </a:r>
            <a:endParaRPr lang="fr-FR" sz="1200" dirty="0"/>
          </a:p>
        </p:txBody>
      </p:sp>
      <p:sp>
        <p:nvSpPr>
          <p:cNvPr id="14" name="ZoneTexte 13"/>
          <p:cNvSpPr txBox="1"/>
          <p:nvPr/>
        </p:nvSpPr>
        <p:spPr>
          <a:xfrm>
            <a:off x="4889500" y="2638425"/>
            <a:ext cx="1295400" cy="646331"/>
          </a:xfrm>
          <a:prstGeom prst="rect">
            <a:avLst/>
          </a:prstGeom>
          <a:noFill/>
        </p:spPr>
        <p:txBody>
          <a:bodyPr wrap="square" rtlCol="0">
            <a:spAutoFit/>
          </a:bodyPr>
          <a:lstStyle/>
          <a:p>
            <a:r>
              <a:rPr lang="fr-FR" sz="1200" dirty="0" smtClean="0"/>
              <a:t>Sol riche , humifère , très drainé</a:t>
            </a:r>
            <a:endParaRPr lang="fr-FR" sz="1200" dirty="0"/>
          </a:p>
        </p:txBody>
      </p:sp>
      <p:sp>
        <p:nvSpPr>
          <p:cNvPr id="15" name="ZoneTexte 14"/>
          <p:cNvSpPr txBox="1"/>
          <p:nvPr/>
        </p:nvSpPr>
        <p:spPr>
          <a:xfrm>
            <a:off x="7632700" y="2714625"/>
            <a:ext cx="1219200" cy="1015663"/>
          </a:xfrm>
          <a:prstGeom prst="rect">
            <a:avLst/>
          </a:prstGeom>
          <a:noFill/>
        </p:spPr>
        <p:txBody>
          <a:bodyPr wrap="square" rtlCol="0">
            <a:spAutoFit/>
          </a:bodyPr>
          <a:lstStyle/>
          <a:p>
            <a:r>
              <a:rPr lang="fr-FR" sz="1200" dirty="0" smtClean="0"/>
              <a:t>Zone aride à semi aride , chaude avec exposition ensoleillée </a:t>
            </a:r>
            <a:endParaRPr lang="fr-FR" sz="1200" dirty="0"/>
          </a:p>
        </p:txBody>
      </p:sp>
      <p:sp>
        <p:nvSpPr>
          <p:cNvPr id="16" name="ZoneTexte 15"/>
          <p:cNvSpPr txBox="1"/>
          <p:nvPr/>
        </p:nvSpPr>
        <p:spPr>
          <a:xfrm>
            <a:off x="9309100" y="4010025"/>
            <a:ext cx="851515" cy="276999"/>
          </a:xfrm>
          <a:prstGeom prst="rect">
            <a:avLst/>
          </a:prstGeom>
          <a:noFill/>
        </p:spPr>
        <p:txBody>
          <a:bodyPr wrap="none" rtlCol="0">
            <a:spAutoFit/>
          </a:bodyPr>
          <a:lstStyle/>
          <a:p>
            <a:r>
              <a:rPr lang="fr-FR" sz="1200" dirty="0" smtClean="0"/>
              <a:t>Purifie l’air</a:t>
            </a:r>
            <a:endParaRPr lang="fr-FR" sz="1200" dirty="0"/>
          </a:p>
        </p:txBody>
      </p:sp>
      <p:sp>
        <p:nvSpPr>
          <p:cNvPr id="17" name="ZoneTexte 16"/>
          <p:cNvSpPr txBox="1"/>
          <p:nvPr/>
        </p:nvSpPr>
        <p:spPr>
          <a:xfrm>
            <a:off x="4813300" y="3933825"/>
            <a:ext cx="1367234" cy="276999"/>
          </a:xfrm>
          <a:prstGeom prst="rect">
            <a:avLst/>
          </a:prstGeom>
          <a:noFill/>
        </p:spPr>
        <p:txBody>
          <a:bodyPr wrap="none" rtlCol="0">
            <a:spAutoFit/>
          </a:bodyPr>
          <a:lstStyle/>
          <a:p>
            <a:r>
              <a:rPr lang="fr-FR" sz="1200" dirty="0" smtClean="0"/>
              <a:t>Sol sec à ph neutre</a:t>
            </a:r>
            <a:endParaRPr lang="fr-FR" sz="1200" dirty="0"/>
          </a:p>
        </p:txBody>
      </p:sp>
      <p:sp>
        <p:nvSpPr>
          <p:cNvPr id="18" name="ZoneTexte 17"/>
          <p:cNvSpPr txBox="1"/>
          <p:nvPr/>
        </p:nvSpPr>
        <p:spPr>
          <a:xfrm>
            <a:off x="7480301" y="3781425"/>
            <a:ext cx="1371600" cy="830997"/>
          </a:xfrm>
          <a:prstGeom prst="rect">
            <a:avLst/>
          </a:prstGeom>
          <a:noFill/>
        </p:spPr>
        <p:txBody>
          <a:bodyPr wrap="square" rtlCol="0">
            <a:spAutoFit/>
          </a:bodyPr>
          <a:lstStyle/>
          <a:p>
            <a:r>
              <a:rPr lang="fr-FR" sz="1200" dirty="0" smtClean="0"/>
              <a:t>Une zone semi aride avec exposition ensoleillée</a:t>
            </a:r>
            <a:endParaRPr lang="fr-FR" sz="1200" dirty="0"/>
          </a:p>
        </p:txBody>
      </p:sp>
      <p:sp>
        <p:nvSpPr>
          <p:cNvPr id="19" name="ZoneTexte 18"/>
          <p:cNvSpPr txBox="1"/>
          <p:nvPr/>
        </p:nvSpPr>
        <p:spPr>
          <a:xfrm>
            <a:off x="4965700" y="4924425"/>
            <a:ext cx="914400" cy="1015663"/>
          </a:xfrm>
          <a:prstGeom prst="rect">
            <a:avLst/>
          </a:prstGeom>
          <a:noFill/>
        </p:spPr>
        <p:txBody>
          <a:bodyPr wrap="square" rtlCol="0">
            <a:spAutoFit/>
          </a:bodyPr>
          <a:lstStyle/>
          <a:p>
            <a:r>
              <a:rPr lang="fr-FR" sz="1200" dirty="0" smtClean="0"/>
              <a:t>Sol légèrement acide et tolère le calcaire</a:t>
            </a:r>
            <a:endParaRPr lang="fr-FR" sz="1200" dirty="0"/>
          </a:p>
        </p:txBody>
      </p:sp>
      <p:sp>
        <p:nvSpPr>
          <p:cNvPr id="20" name="ZoneTexte 19"/>
          <p:cNvSpPr txBox="1"/>
          <p:nvPr/>
        </p:nvSpPr>
        <p:spPr>
          <a:xfrm>
            <a:off x="7632700" y="4924425"/>
            <a:ext cx="1143000" cy="1015663"/>
          </a:xfrm>
          <a:prstGeom prst="rect">
            <a:avLst/>
          </a:prstGeom>
          <a:noFill/>
        </p:spPr>
        <p:txBody>
          <a:bodyPr wrap="square" rtlCol="0">
            <a:spAutoFit/>
          </a:bodyPr>
          <a:lstStyle/>
          <a:p>
            <a:r>
              <a:rPr lang="fr-FR" sz="1200" dirty="0" smtClean="0"/>
              <a:t>Zone semi-aride et protégée par brise vent au froid</a:t>
            </a:r>
            <a:endParaRPr lang="fr-FR" sz="1200" dirty="0"/>
          </a:p>
        </p:txBody>
      </p:sp>
      <p:sp>
        <p:nvSpPr>
          <p:cNvPr id="21" name="ZoneTexte 20"/>
          <p:cNvSpPr txBox="1"/>
          <p:nvPr/>
        </p:nvSpPr>
        <p:spPr>
          <a:xfrm>
            <a:off x="9080500" y="5153025"/>
            <a:ext cx="852606" cy="461665"/>
          </a:xfrm>
          <a:prstGeom prst="rect">
            <a:avLst/>
          </a:prstGeom>
          <a:noFill/>
        </p:spPr>
        <p:txBody>
          <a:bodyPr wrap="none" rtlCol="0">
            <a:spAutoFit/>
          </a:bodyPr>
          <a:lstStyle/>
          <a:p>
            <a:r>
              <a:rPr lang="fr-FR" sz="1200" dirty="0" smtClean="0"/>
              <a:t>Fournie de</a:t>
            </a:r>
          </a:p>
          <a:p>
            <a:r>
              <a:rPr lang="fr-FR" sz="1200" dirty="0" smtClean="0"/>
              <a:t>l’</a:t>
            </a:r>
            <a:r>
              <a:rPr lang="fr-FR" sz="1200" dirty="0" err="1" smtClean="0"/>
              <a:t>oxygene</a:t>
            </a:r>
            <a:endParaRPr lang="fr-FR" sz="1200" dirty="0"/>
          </a:p>
        </p:txBody>
      </p:sp>
      <p:sp>
        <p:nvSpPr>
          <p:cNvPr id="22" name="ZoneTexte 21"/>
          <p:cNvSpPr txBox="1"/>
          <p:nvPr/>
        </p:nvSpPr>
        <p:spPr>
          <a:xfrm>
            <a:off x="7556500" y="6143625"/>
            <a:ext cx="1523999" cy="830997"/>
          </a:xfrm>
          <a:prstGeom prst="rect">
            <a:avLst/>
          </a:prstGeom>
          <a:noFill/>
        </p:spPr>
        <p:txBody>
          <a:bodyPr wrap="square" rtlCol="0">
            <a:spAutoFit/>
          </a:bodyPr>
          <a:lstStyle/>
          <a:p>
            <a:r>
              <a:rPr lang="fr-FR" sz="1200" dirty="0" smtClean="0"/>
              <a:t>Obéit à la loi « la tète au soleil et le pied à l’</a:t>
            </a:r>
            <a:r>
              <a:rPr lang="fr-FR" sz="1200" dirty="0" err="1" smtClean="0"/>
              <a:t>ombr</a:t>
            </a:r>
            <a:r>
              <a:rPr lang="fr-FR" sz="1200" dirty="0" smtClean="0"/>
              <a:t> e»,être abrité et sécurité</a:t>
            </a:r>
            <a:endParaRPr lang="fr-FR" sz="1200" dirty="0"/>
          </a:p>
        </p:txBody>
      </p:sp>
      <p:sp>
        <p:nvSpPr>
          <p:cNvPr id="23" name="ZoneTexte 22"/>
          <p:cNvSpPr txBox="1"/>
          <p:nvPr/>
        </p:nvSpPr>
        <p:spPr>
          <a:xfrm>
            <a:off x="4889501" y="6219825"/>
            <a:ext cx="1143000" cy="461665"/>
          </a:xfrm>
          <a:prstGeom prst="rect">
            <a:avLst/>
          </a:prstGeom>
          <a:noFill/>
        </p:spPr>
        <p:txBody>
          <a:bodyPr wrap="square" rtlCol="0">
            <a:spAutoFit/>
          </a:bodyPr>
          <a:lstStyle/>
          <a:p>
            <a:r>
              <a:rPr lang="fr-FR" sz="1200" dirty="0" smtClean="0"/>
              <a:t>Sol riche et bien drainé</a:t>
            </a:r>
            <a:endParaRPr lang="fr-FR"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35299" y="444500"/>
            <a:ext cx="4051300" cy="299720"/>
          </a:xfrm>
          <a:prstGeom prst="rect">
            <a:avLst/>
          </a:prstGeom>
        </p:spPr>
        <p:txBody>
          <a:bodyPr vert="horz" wrap="square" lIns="0" tIns="12700" rIns="0" bIns="0" rtlCol="0">
            <a:spAutoFit/>
          </a:bodyPr>
          <a:lstStyle/>
          <a:p>
            <a:pPr marL="12700">
              <a:lnSpc>
                <a:spcPct val="100000"/>
              </a:lnSpc>
              <a:spcBef>
                <a:spcPts val="100"/>
              </a:spcBef>
            </a:pPr>
            <a:r>
              <a:rPr sz="1800" spc="-45" dirty="0">
                <a:solidFill>
                  <a:srgbClr val="5BB355"/>
                </a:solidFill>
                <a:latin typeface="Arial"/>
                <a:cs typeface="Arial"/>
              </a:rPr>
              <a:t>COMMUNAUTÉ </a:t>
            </a:r>
            <a:r>
              <a:rPr sz="1800" spc="-50" dirty="0">
                <a:solidFill>
                  <a:srgbClr val="5BB355"/>
                </a:solidFill>
                <a:latin typeface="Arial"/>
                <a:cs typeface="Arial"/>
              </a:rPr>
              <a:t>D’ANIMAUX </a:t>
            </a:r>
            <a:r>
              <a:rPr sz="1800" spc="-10" dirty="0">
                <a:solidFill>
                  <a:srgbClr val="5BB355"/>
                </a:solidFill>
                <a:latin typeface="Arial"/>
                <a:cs typeface="Arial"/>
              </a:rPr>
              <a:t>DU</a:t>
            </a:r>
            <a:r>
              <a:rPr sz="1800" spc="5" dirty="0">
                <a:solidFill>
                  <a:srgbClr val="5BB355"/>
                </a:solidFill>
                <a:latin typeface="Arial"/>
                <a:cs typeface="Arial"/>
              </a:rPr>
              <a:t> </a:t>
            </a:r>
            <a:r>
              <a:rPr sz="1800" spc="-60" dirty="0">
                <a:solidFill>
                  <a:srgbClr val="5BB355"/>
                </a:solidFill>
                <a:latin typeface="Arial"/>
                <a:cs typeface="Arial"/>
              </a:rPr>
              <a:t>BIOME</a:t>
            </a:r>
            <a:endParaRPr sz="1800">
              <a:latin typeface="Arial"/>
              <a:cs typeface="Arial"/>
            </a:endParaRPr>
          </a:p>
        </p:txBody>
      </p:sp>
      <p:sp>
        <p:nvSpPr>
          <p:cNvPr id="4" name="object 4"/>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5" name="object 5"/>
          <p:cNvSpPr txBox="1">
            <a:spLocks noGrp="1"/>
          </p:cNvSpPr>
          <p:nvPr>
            <p:ph type="sldNum" sz="quarter" idx="7"/>
          </p:nvPr>
        </p:nvSpPr>
        <p:spPr>
          <a:prstGeom prst="rect">
            <a:avLst/>
          </a:prstGeom>
        </p:spPr>
        <p:txBody>
          <a:bodyPr vert="horz" wrap="square" lIns="0" tIns="12700" rIns="0" bIns="0" rtlCol="0">
            <a:spAutoFit/>
          </a:body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5</a:t>
            </a:fld>
            <a:endParaRPr sz="1200"/>
          </a:p>
        </p:txBody>
      </p:sp>
      <p:sp>
        <p:nvSpPr>
          <p:cNvPr id="6" name="object 6"/>
          <p:cNvSpPr txBox="1">
            <a:spLocks noGrp="1"/>
          </p:cNvSpPr>
          <p:nvPr>
            <p:ph type="dt" sz="half" idx="6"/>
          </p:nvPr>
        </p:nvSpPr>
        <p:spPr>
          <a:prstGeom prst="rect">
            <a:avLst/>
          </a:prstGeom>
        </p:spPr>
        <p:txBody>
          <a:bodyPr vert="horz" wrap="square" lIns="0" tIns="12700" rIns="0" bIns="0" rtlCol="0">
            <a:spAutoFit/>
          </a:body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graphicFrame>
        <p:nvGraphicFramePr>
          <p:cNvPr id="3" name="object 3"/>
          <p:cNvGraphicFramePr>
            <a:graphicFrameLocks noGrp="1"/>
          </p:cNvGraphicFramePr>
          <p:nvPr/>
        </p:nvGraphicFramePr>
        <p:xfrm>
          <a:off x="1248003" y="843889"/>
          <a:ext cx="8975723" cy="6246193"/>
        </p:xfrm>
        <a:graphic>
          <a:graphicData uri="http://schemas.openxmlformats.org/drawingml/2006/table">
            <a:tbl>
              <a:tblPr firstRow="1" bandRow="1">
                <a:tableStyleId>{2D5ABB26-0587-4C30-8999-92F81FD0307C}</a:tableStyleId>
              </a:tblPr>
              <a:tblGrid>
                <a:gridCol w="1769745"/>
                <a:gridCol w="996315"/>
                <a:gridCol w="1200150"/>
                <a:gridCol w="1332230"/>
                <a:gridCol w="1198245"/>
                <a:gridCol w="1194434"/>
                <a:gridCol w="1165859"/>
                <a:gridCol w="118745"/>
              </a:tblGrid>
              <a:tr h="287597">
                <a:tc>
                  <a:txBody>
                    <a:bodyPr/>
                    <a:lstStyle/>
                    <a:p>
                      <a:pPr>
                        <a:lnSpc>
                          <a:spcPct val="100000"/>
                        </a:lnSpc>
                      </a:pPr>
                      <a:endParaRPr sz="1300">
                        <a:latin typeface="Times New Roman"/>
                        <a:cs typeface="Times New Roman"/>
                      </a:endParaRPr>
                    </a:p>
                  </a:txBody>
                  <a:tcPr marL="0" marR="0" marT="0" marB="0">
                    <a:lnR w="19050">
                      <a:solidFill>
                        <a:srgbClr val="EAF1DA"/>
                      </a:solidFill>
                      <a:prstDash val="solid"/>
                    </a:lnR>
                    <a:lnB w="19050">
                      <a:solidFill>
                        <a:srgbClr val="ECF1DD"/>
                      </a:solidFill>
                      <a:prstDash val="solid"/>
                    </a:lnB>
                  </a:tcPr>
                </a:tc>
                <a:tc gridSpan="6">
                  <a:txBody>
                    <a:bodyPr/>
                    <a:lstStyle/>
                    <a:p>
                      <a:pPr marL="17780" algn="ctr">
                        <a:lnSpc>
                          <a:spcPts val="2115"/>
                        </a:lnSpc>
                        <a:spcBef>
                          <a:spcPts val="50"/>
                        </a:spcBef>
                      </a:pPr>
                      <a:r>
                        <a:rPr sz="1800" spc="-60" dirty="0">
                          <a:solidFill>
                            <a:srgbClr val="231F20"/>
                          </a:solidFill>
                          <a:latin typeface="Arial"/>
                          <a:cs typeface="Arial"/>
                        </a:rPr>
                        <a:t>FONCTIONS</a:t>
                      </a:r>
                      <a:r>
                        <a:rPr sz="1800" spc="-20" dirty="0">
                          <a:solidFill>
                            <a:srgbClr val="231F20"/>
                          </a:solidFill>
                          <a:latin typeface="Arial"/>
                          <a:cs typeface="Arial"/>
                        </a:rPr>
                        <a:t> </a:t>
                      </a:r>
                      <a:r>
                        <a:rPr sz="1800" spc="-130" dirty="0">
                          <a:solidFill>
                            <a:srgbClr val="231F20"/>
                          </a:solidFill>
                          <a:latin typeface="Arial"/>
                          <a:cs typeface="Arial"/>
                        </a:rPr>
                        <a:t>SYSTÉMIQUES</a:t>
                      </a:r>
                      <a:endParaRPr sz="1800">
                        <a:latin typeface="Arial"/>
                        <a:cs typeface="Arial"/>
                      </a:endParaRPr>
                    </a:p>
                  </a:txBody>
                  <a:tcPr marL="0" marR="0" marT="6350" marB="0">
                    <a:lnL w="19050">
                      <a:solidFill>
                        <a:srgbClr val="EAF1DA"/>
                      </a:solidFill>
                      <a:prstDash val="solid"/>
                    </a:lnL>
                    <a:lnR w="12700">
                      <a:solidFill>
                        <a:srgbClr val="EAF1DA"/>
                      </a:solidFill>
                      <a:prstDash val="solid"/>
                    </a:lnR>
                    <a:lnT w="19050">
                      <a:solidFill>
                        <a:srgbClr val="EAF1DA"/>
                      </a:solidFill>
                      <a:prstDash val="solid"/>
                    </a:lnT>
                    <a:lnB w="19050">
                      <a:solidFill>
                        <a:srgbClr val="EAF1DA"/>
                      </a:solidFill>
                      <a:prstDash val="solid"/>
                    </a:lnB>
                    <a:solidFill>
                      <a:srgbClr val="93C689"/>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300">
                        <a:latin typeface="Times New Roman"/>
                        <a:cs typeface="Times New Roman"/>
                      </a:endParaRPr>
                    </a:p>
                  </a:txBody>
                  <a:tcPr marL="0" marR="0" marT="0" marB="0">
                    <a:lnL w="12700">
                      <a:solidFill>
                        <a:srgbClr val="EAF1DA"/>
                      </a:solidFill>
                      <a:prstDash val="solid"/>
                    </a:lnL>
                    <a:lnB w="12700">
                      <a:solidFill>
                        <a:srgbClr val="ECF1DD"/>
                      </a:solidFill>
                      <a:prstDash val="solid"/>
                    </a:lnB>
                  </a:tcPr>
                </a:tc>
              </a:tr>
              <a:tr h="501383">
                <a:tc>
                  <a:txBody>
                    <a:bodyPr/>
                    <a:lstStyle/>
                    <a:p>
                      <a:pPr marL="95885">
                        <a:lnSpc>
                          <a:spcPct val="100000"/>
                        </a:lnSpc>
                        <a:spcBef>
                          <a:spcPts val="1305"/>
                        </a:spcBef>
                      </a:pPr>
                      <a:r>
                        <a:rPr sz="1400" spc="-5" dirty="0">
                          <a:solidFill>
                            <a:srgbClr val="F37343"/>
                          </a:solidFill>
                          <a:latin typeface="Arial"/>
                          <a:cs typeface="Arial"/>
                        </a:rPr>
                        <a:t>Principales</a:t>
                      </a:r>
                      <a:r>
                        <a:rPr sz="1400" spc="-40" dirty="0">
                          <a:solidFill>
                            <a:srgbClr val="F37343"/>
                          </a:solidFill>
                          <a:latin typeface="Arial"/>
                          <a:cs typeface="Arial"/>
                        </a:rPr>
                        <a:t> </a:t>
                      </a:r>
                      <a:r>
                        <a:rPr sz="1400" spc="-10" dirty="0">
                          <a:solidFill>
                            <a:srgbClr val="F37343"/>
                          </a:solidFill>
                          <a:latin typeface="Arial"/>
                          <a:cs typeface="Arial"/>
                        </a:rPr>
                        <a:t>espèces</a:t>
                      </a:r>
                      <a:endParaRPr sz="1400">
                        <a:latin typeface="Arial"/>
                        <a:cs typeface="Arial"/>
                      </a:endParaRPr>
                    </a:p>
                  </a:txBody>
                  <a:tcPr marL="0" marR="0" marT="165735" marB="0">
                    <a:lnL w="19050">
                      <a:solidFill>
                        <a:srgbClr val="ECF1DD"/>
                      </a:solidFill>
                      <a:prstDash val="solid"/>
                    </a:lnL>
                    <a:lnR w="12700">
                      <a:solidFill>
                        <a:srgbClr val="ECF1DD"/>
                      </a:solidFill>
                      <a:prstDash val="solid"/>
                    </a:lnR>
                    <a:lnT w="19050">
                      <a:solidFill>
                        <a:srgbClr val="ECF1DD"/>
                      </a:solidFill>
                      <a:prstDash val="solid"/>
                    </a:lnT>
                    <a:lnB w="12700">
                      <a:solidFill>
                        <a:srgbClr val="ECF1DD"/>
                      </a:solidFill>
                      <a:prstDash val="solid"/>
                    </a:lnB>
                  </a:tcPr>
                </a:tc>
                <a:tc>
                  <a:txBody>
                    <a:bodyPr/>
                    <a:lstStyle/>
                    <a:p>
                      <a:pPr marL="109220">
                        <a:lnSpc>
                          <a:spcPct val="100000"/>
                        </a:lnSpc>
                        <a:spcBef>
                          <a:spcPts val="1305"/>
                        </a:spcBef>
                      </a:pPr>
                      <a:r>
                        <a:rPr sz="1400" spc="-5" dirty="0">
                          <a:solidFill>
                            <a:srgbClr val="F37343"/>
                          </a:solidFill>
                          <a:latin typeface="Arial"/>
                          <a:cs typeface="Arial"/>
                        </a:rPr>
                        <a:t>Cycle</a:t>
                      </a:r>
                      <a:r>
                        <a:rPr sz="1400" spc="-45" dirty="0">
                          <a:solidFill>
                            <a:srgbClr val="F37343"/>
                          </a:solidFill>
                          <a:latin typeface="Arial"/>
                          <a:cs typeface="Arial"/>
                        </a:rPr>
                        <a:t> </a:t>
                      </a:r>
                      <a:r>
                        <a:rPr sz="1400" spc="-15" dirty="0">
                          <a:solidFill>
                            <a:srgbClr val="F37343"/>
                          </a:solidFill>
                          <a:latin typeface="Arial"/>
                          <a:cs typeface="Arial"/>
                        </a:rPr>
                        <a:t>MO</a:t>
                      </a:r>
                      <a:endParaRPr sz="1400">
                        <a:latin typeface="Arial"/>
                        <a:cs typeface="Arial"/>
                      </a:endParaRPr>
                    </a:p>
                  </a:txBody>
                  <a:tcPr marL="0" marR="0" marT="165735" marB="0">
                    <a:lnL w="12700">
                      <a:solidFill>
                        <a:srgbClr val="ECF1DD"/>
                      </a:solidFill>
                      <a:prstDash val="solid"/>
                    </a:lnL>
                    <a:lnR w="12700">
                      <a:solidFill>
                        <a:srgbClr val="ECF1DD"/>
                      </a:solidFill>
                      <a:prstDash val="solid"/>
                    </a:lnR>
                    <a:lnT w="19050">
                      <a:solidFill>
                        <a:srgbClr val="EAF1DA"/>
                      </a:solidFill>
                      <a:prstDash val="solid"/>
                    </a:lnT>
                    <a:lnB w="12700">
                      <a:solidFill>
                        <a:srgbClr val="ECF1DD"/>
                      </a:solidFill>
                      <a:prstDash val="solid"/>
                    </a:lnB>
                  </a:tcPr>
                </a:tc>
                <a:tc>
                  <a:txBody>
                    <a:bodyPr/>
                    <a:lstStyle/>
                    <a:p>
                      <a:pPr marL="485775" marR="99060" indent="-379730">
                        <a:lnSpc>
                          <a:spcPct val="100000"/>
                        </a:lnSpc>
                        <a:spcBef>
                          <a:spcPts val="465"/>
                        </a:spcBef>
                      </a:pPr>
                      <a:r>
                        <a:rPr sz="1400" spc="5" dirty="0">
                          <a:solidFill>
                            <a:srgbClr val="F37343"/>
                          </a:solidFill>
                          <a:latin typeface="Arial"/>
                          <a:cs typeface="Arial"/>
                        </a:rPr>
                        <a:t>Structure</a:t>
                      </a:r>
                      <a:r>
                        <a:rPr sz="1400" spc="-95" dirty="0">
                          <a:solidFill>
                            <a:srgbClr val="F37343"/>
                          </a:solidFill>
                          <a:latin typeface="Arial"/>
                          <a:cs typeface="Arial"/>
                        </a:rPr>
                        <a:t> </a:t>
                      </a:r>
                      <a:r>
                        <a:rPr sz="1400" spc="40" dirty="0">
                          <a:solidFill>
                            <a:srgbClr val="F37343"/>
                          </a:solidFill>
                          <a:latin typeface="Arial"/>
                          <a:cs typeface="Arial"/>
                        </a:rPr>
                        <a:t>du  </a:t>
                      </a:r>
                      <a:r>
                        <a:rPr sz="1400" spc="-5" dirty="0">
                          <a:solidFill>
                            <a:srgbClr val="F37343"/>
                          </a:solidFill>
                          <a:latin typeface="Arial"/>
                          <a:cs typeface="Arial"/>
                        </a:rPr>
                        <a:t>sol</a:t>
                      </a:r>
                      <a:endParaRPr sz="1400">
                        <a:latin typeface="Arial"/>
                        <a:cs typeface="Arial"/>
                      </a:endParaRPr>
                    </a:p>
                  </a:txBody>
                  <a:tcPr marL="0" marR="0" marT="59055" marB="0">
                    <a:lnL w="12700">
                      <a:solidFill>
                        <a:srgbClr val="ECF1DD"/>
                      </a:solidFill>
                      <a:prstDash val="solid"/>
                    </a:lnL>
                    <a:lnR w="12700">
                      <a:solidFill>
                        <a:srgbClr val="ECF1DD"/>
                      </a:solidFill>
                      <a:prstDash val="solid"/>
                    </a:lnR>
                    <a:lnT w="19050">
                      <a:solidFill>
                        <a:srgbClr val="EAF1DA"/>
                      </a:solidFill>
                      <a:prstDash val="solid"/>
                    </a:lnT>
                    <a:lnB w="12700">
                      <a:solidFill>
                        <a:srgbClr val="ECF1DD"/>
                      </a:solidFill>
                      <a:prstDash val="solid"/>
                    </a:lnB>
                  </a:tcPr>
                </a:tc>
                <a:tc>
                  <a:txBody>
                    <a:bodyPr/>
                    <a:lstStyle/>
                    <a:p>
                      <a:pPr marL="56515">
                        <a:lnSpc>
                          <a:spcPct val="100000"/>
                        </a:lnSpc>
                        <a:spcBef>
                          <a:spcPts val="1305"/>
                        </a:spcBef>
                      </a:pPr>
                      <a:r>
                        <a:rPr sz="1400" spc="15" dirty="0">
                          <a:solidFill>
                            <a:srgbClr val="F37343"/>
                          </a:solidFill>
                          <a:latin typeface="Arial"/>
                          <a:cs typeface="Arial"/>
                        </a:rPr>
                        <a:t>Débrousaillage</a:t>
                      </a:r>
                      <a:endParaRPr sz="1400">
                        <a:latin typeface="Arial"/>
                        <a:cs typeface="Arial"/>
                      </a:endParaRPr>
                    </a:p>
                  </a:txBody>
                  <a:tcPr marL="0" marR="0" marT="165735" marB="0">
                    <a:lnL w="12700">
                      <a:solidFill>
                        <a:srgbClr val="ECF1DD"/>
                      </a:solidFill>
                      <a:prstDash val="solid"/>
                    </a:lnL>
                    <a:lnR w="12700">
                      <a:solidFill>
                        <a:srgbClr val="ECF1DD"/>
                      </a:solidFill>
                      <a:prstDash val="solid"/>
                    </a:lnR>
                    <a:lnT w="19050">
                      <a:solidFill>
                        <a:srgbClr val="EAF1DA"/>
                      </a:solidFill>
                      <a:prstDash val="solid"/>
                    </a:lnT>
                    <a:lnB w="12700">
                      <a:solidFill>
                        <a:srgbClr val="ECF1DD"/>
                      </a:solidFill>
                      <a:prstDash val="solid"/>
                    </a:lnB>
                  </a:tcPr>
                </a:tc>
                <a:tc>
                  <a:txBody>
                    <a:bodyPr/>
                    <a:lstStyle/>
                    <a:p>
                      <a:pPr marL="186690">
                        <a:lnSpc>
                          <a:spcPct val="100000"/>
                        </a:lnSpc>
                        <a:spcBef>
                          <a:spcPts val="1305"/>
                        </a:spcBef>
                      </a:pPr>
                      <a:r>
                        <a:rPr sz="1400" spc="25" dirty="0">
                          <a:solidFill>
                            <a:srgbClr val="F37343"/>
                          </a:solidFill>
                          <a:latin typeface="Arial"/>
                          <a:cs typeface="Arial"/>
                        </a:rPr>
                        <a:t>Zoochorie</a:t>
                      </a:r>
                      <a:endParaRPr sz="1400">
                        <a:latin typeface="Arial"/>
                        <a:cs typeface="Arial"/>
                      </a:endParaRPr>
                    </a:p>
                  </a:txBody>
                  <a:tcPr marL="0" marR="0" marT="165735" marB="0">
                    <a:lnL w="12700">
                      <a:solidFill>
                        <a:srgbClr val="ECF1DD"/>
                      </a:solidFill>
                      <a:prstDash val="solid"/>
                    </a:lnL>
                    <a:lnR w="12700">
                      <a:solidFill>
                        <a:srgbClr val="ECF1DD"/>
                      </a:solidFill>
                      <a:prstDash val="solid"/>
                    </a:lnR>
                    <a:lnT w="19050">
                      <a:solidFill>
                        <a:srgbClr val="EAF1DA"/>
                      </a:solidFill>
                      <a:prstDash val="solid"/>
                    </a:lnT>
                    <a:lnB w="12700">
                      <a:solidFill>
                        <a:srgbClr val="ECF1DD"/>
                      </a:solidFill>
                      <a:prstDash val="solid"/>
                    </a:lnB>
                  </a:tcPr>
                </a:tc>
                <a:tc>
                  <a:txBody>
                    <a:bodyPr/>
                    <a:lstStyle/>
                    <a:p>
                      <a:pPr marL="120014">
                        <a:lnSpc>
                          <a:spcPct val="100000"/>
                        </a:lnSpc>
                        <a:spcBef>
                          <a:spcPts val="1305"/>
                        </a:spcBef>
                      </a:pPr>
                      <a:r>
                        <a:rPr sz="1400" dirty="0">
                          <a:solidFill>
                            <a:srgbClr val="F37343"/>
                          </a:solidFill>
                          <a:latin typeface="Arial"/>
                          <a:cs typeface="Arial"/>
                        </a:rPr>
                        <a:t>Pollinisation</a:t>
                      </a:r>
                      <a:endParaRPr sz="1400">
                        <a:latin typeface="Arial"/>
                        <a:cs typeface="Arial"/>
                      </a:endParaRPr>
                    </a:p>
                  </a:txBody>
                  <a:tcPr marL="0" marR="0" marT="165735" marB="0">
                    <a:lnL w="12700">
                      <a:solidFill>
                        <a:srgbClr val="ECF1DD"/>
                      </a:solidFill>
                      <a:prstDash val="solid"/>
                    </a:lnL>
                    <a:lnR w="12700">
                      <a:solidFill>
                        <a:srgbClr val="ECF1DD"/>
                      </a:solidFill>
                      <a:prstDash val="solid"/>
                    </a:lnR>
                    <a:lnT w="19050">
                      <a:solidFill>
                        <a:srgbClr val="EAF1DA"/>
                      </a:solidFill>
                      <a:prstDash val="solid"/>
                    </a:lnT>
                    <a:lnB w="12700">
                      <a:solidFill>
                        <a:srgbClr val="ECF1DD"/>
                      </a:solidFill>
                      <a:prstDash val="solid"/>
                    </a:lnB>
                  </a:tcPr>
                </a:tc>
                <a:tc gridSpan="2">
                  <a:txBody>
                    <a:bodyPr/>
                    <a:lstStyle/>
                    <a:p>
                      <a:pPr marL="255270" marR="247650" indent="55244">
                        <a:lnSpc>
                          <a:spcPct val="100000"/>
                        </a:lnSpc>
                        <a:spcBef>
                          <a:spcPts val="465"/>
                        </a:spcBef>
                      </a:pPr>
                      <a:r>
                        <a:rPr sz="1400" spc="5" dirty="0">
                          <a:solidFill>
                            <a:srgbClr val="F37343"/>
                          </a:solidFill>
                          <a:latin typeface="Arial"/>
                          <a:cs typeface="Arial"/>
                        </a:rPr>
                        <a:t>Relation  </a:t>
                      </a:r>
                      <a:r>
                        <a:rPr sz="1400" dirty="0">
                          <a:solidFill>
                            <a:srgbClr val="F37343"/>
                          </a:solidFill>
                          <a:latin typeface="Arial"/>
                          <a:cs typeface="Arial"/>
                        </a:rPr>
                        <a:t>t</a:t>
                      </a:r>
                      <a:r>
                        <a:rPr sz="1400" spc="-35" dirty="0">
                          <a:solidFill>
                            <a:srgbClr val="F37343"/>
                          </a:solidFill>
                          <a:latin typeface="Arial"/>
                          <a:cs typeface="Arial"/>
                        </a:rPr>
                        <a:t>r</a:t>
                      </a:r>
                      <a:r>
                        <a:rPr sz="1400" dirty="0">
                          <a:solidFill>
                            <a:srgbClr val="F37343"/>
                          </a:solidFill>
                          <a:latin typeface="Arial"/>
                          <a:cs typeface="Arial"/>
                        </a:rPr>
                        <a:t>ophique</a:t>
                      </a:r>
                      <a:endParaRPr sz="1400">
                        <a:latin typeface="Arial"/>
                        <a:cs typeface="Arial"/>
                      </a:endParaRPr>
                    </a:p>
                  </a:txBody>
                  <a:tcPr marL="0" marR="0" marT="59055" marB="0">
                    <a:lnL w="12700">
                      <a:solidFill>
                        <a:srgbClr val="ECF1DD"/>
                      </a:solidFill>
                      <a:prstDash val="solid"/>
                    </a:lnL>
                    <a:lnR w="12700">
                      <a:solidFill>
                        <a:srgbClr val="ECF1DD"/>
                      </a:solidFill>
                      <a:prstDash val="solid"/>
                    </a:lnR>
                    <a:lnT w="12700">
                      <a:solidFill>
                        <a:srgbClr val="EAF1DA"/>
                      </a:solidFill>
                      <a:prstDash val="solid"/>
                    </a:lnT>
                    <a:lnB w="12700">
                      <a:solidFill>
                        <a:srgbClr val="ECF1DD"/>
                      </a:solidFill>
                      <a:prstDash val="solid"/>
                    </a:lnB>
                  </a:tcPr>
                </a:tc>
                <a:tc hMerge="1">
                  <a:txBody>
                    <a:bodyPr/>
                    <a:lstStyle/>
                    <a:p>
                      <a:endParaRPr/>
                    </a:p>
                  </a:txBody>
                  <a:tcPr marL="0" marR="0" marT="0" marB="0"/>
                </a:tc>
              </a:tr>
              <a:tr h="1117574">
                <a:tc>
                  <a:txBody>
                    <a:bodyPr/>
                    <a:lstStyle/>
                    <a:p>
                      <a:pPr marL="50800">
                        <a:lnSpc>
                          <a:spcPct val="100000"/>
                        </a:lnSpc>
                        <a:spcBef>
                          <a:spcPts val="400"/>
                        </a:spcBef>
                      </a:pPr>
                      <a:r>
                        <a:rPr sz="1200" spc="5" smtClean="0">
                          <a:solidFill>
                            <a:srgbClr val="58595B"/>
                          </a:solidFill>
                          <a:latin typeface="Arial"/>
                          <a:cs typeface="Arial"/>
                        </a:rPr>
                        <a:t>Mégafa</a:t>
                      </a:r>
                      <a:r>
                        <a:rPr lang="fr-FR" sz="1200" spc="5" dirty="0" smtClean="0">
                          <a:solidFill>
                            <a:srgbClr val="58595B"/>
                          </a:solidFill>
                          <a:latin typeface="Arial"/>
                          <a:cs typeface="Arial"/>
                        </a:rPr>
                        <a:t> </a:t>
                      </a:r>
                      <a:r>
                        <a:rPr sz="1200" spc="5" smtClean="0">
                          <a:solidFill>
                            <a:srgbClr val="58595B"/>
                          </a:solidFill>
                          <a:latin typeface="Arial"/>
                          <a:cs typeface="Arial"/>
                        </a:rPr>
                        <a:t>une:</a:t>
                      </a:r>
                      <a:r>
                        <a:rPr lang="fr-FR" sz="1200" spc="5" dirty="0" smtClean="0">
                          <a:solidFill>
                            <a:srgbClr val="58595B"/>
                          </a:solidFill>
                          <a:latin typeface="Arial"/>
                          <a:cs typeface="Arial"/>
                        </a:rPr>
                        <a:t>animaux grands ,mammifères ovins, poulets</a:t>
                      </a:r>
                      <a:r>
                        <a:rPr lang="fr-FR" sz="1200" spc="5" baseline="0" dirty="0" smtClean="0">
                          <a:solidFill>
                            <a:srgbClr val="58595B"/>
                          </a:solidFill>
                          <a:latin typeface="Arial"/>
                          <a:cs typeface="Arial"/>
                        </a:rPr>
                        <a:t> , oiseaux</a:t>
                      </a:r>
                      <a:endParaRPr sz="1200">
                        <a:latin typeface="Arial"/>
                        <a:cs typeface="Arial"/>
                      </a:endParaRPr>
                    </a:p>
                  </a:txBody>
                  <a:tcPr marL="0" marR="0" marT="5080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1C687"/>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1C687"/>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1C687"/>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1C687"/>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1C687"/>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1C687"/>
                    </a:solidFill>
                  </a:tcPr>
                </a:tc>
                <a:tc gridSpan="2">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1C687"/>
                    </a:solidFill>
                  </a:tcPr>
                </a:tc>
                <a:tc hMerge="1">
                  <a:txBody>
                    <a:bodyPr/>
                    <a:lstStyle/>
                    <a:p>
                      <a:endParaRPr/>
                    </a:p>
                  </a:txBody>
                  <a:tcPr marL="0" marR="0" marT="0" marB="0"/>
                </a:tc>
              </a:tr>
              <a:tr h="1077201">
                <a:tc>
                  <a:txBody>
                    <a:bodyPr/>
                    <a:lstStyle/>
                    <a:p>
                      <a:pPr marL="50800">
                        <a:lnSpc>
                          <a:spcPct val="100000"/>
                        </a:lnSpc>
                        <a:spcBef>
                          <a:spcPts val="400"/>
                        </a:spcBef>
                      </a:pPr>
                      <a:r>
                        <a:rPr sz="1200" spc="10" smtClean="0">
                          <a:solidFill>
                            <a:srgbClr val="58595B"/>
                          </a:solidFill>
                          <a:latin typeface="Arial"/>
                          <a:cs typeface="Arial"/>
                        </a:rPr>
                        <a:t>Macrofaune:</a:t>
                      </a:r>
                      <a:r>
                        <a:rPr lang="fr-FR" sz="1200" spc="10" dirty="0" smtClean="0">
                          <a:solidFill>
                            <a:srgbClr val="58595B"/>
                          </a:solidFill>
                          <a:latin typeface="Arial"/>
                          <a:cs typeface="Arial"/>
                        </a:rPr>
                        <a:t>cloportes verre de terre </a:t>
                      </a:r>
                    </a:p>
                    <a:p>
                      <a:pPr marL="50800">
                        <a:lnSpc>
                          <a:spcPct val="100000"/>
                        </a:lnSpc>
                        <a:spcBef>
                          <a:spcPts val="400"/>
                        </a:spcBef>
                      </a:pPr>
                      <a:r>
                        <a:rPr lang="fr-FR" sz="1200" spc="10" dirty="0" smtClean="0">
                          <a:solidFill>
                            <a:srgbClr val="58595B"/>
                          </a:solidFill>
                          <a:latin typeface="Arial"/>
                          <a:cs typeface="Arial"/>
                        </a:rPr>
                        <a:t>Coléoptères arachnides</a:t>
                      </a:r>
                      <a:endParaRPr sz="1200">
                        <a:latin typeface="Arial"/>
                        <a:cs typeface="Arial"/>
                      </a:endParaRPr>
                    </a:p>
                  </a:txBody>
                  <a:tcPr marL="0" marR="0" marT="50800" marB="0">
                    <a:lnL w="12700">
                      <a:solidFill>
                        <a:srgbClr val="ECF1DD"/>
                      </a:solidFill>
                      <a:prstDash val="solid"/>
                    </a:lnL>
                    <a:lnR w="19050">
                      <a:solidFill>
                        <a:srgbClr val="ECF1DD"/>
                      </a:solidFill>
                      <a:prstDash val="solid"/>
                    </a:lnR>
                    <a:lnT w="12700">
                      <a:solidFill>
                        <a:srgbClr val="ECF1DD"/>
                      </a:solidFill>
                      <a:prstDash val="solid"/>
                    </a:lnT>
                    <a:lnB w="12700">
                      <a:solidFill>
                        <a:srgbClr val="ECF1DD"/>
                      </a:solidFill>
                      <a:prstDash val="solid"/>
                    </a:lnB>
                    <a:solidFill>
                      <a:srgbClr val="DBE6BF"/>
                    </a:solidFill>
                  </a:tcPr>
                </a:tc>
                <a:tc>
                  <a:txBody>
                    <a:bodyPr/>
                    <a:lstStyle/>
                    <a:p>
                      <a:pPr>
                        <a:lnSpc>
                          <a:spcPct val="100000"/>
                        </a:lnSpc>
                      </a:pPr>
                      <a:endParaRPr sz="1300">
                        <a:latin typeface="Times New Roman"/>
                        <a:cs typeface="Times New Roman"/>
                      </a:endParaRPr>
                    </a:p>
                  </a:txBody>
                  <a:tcPr marL="0" marR="0" marT="0" marB="0">
                    <a:lnL w="1905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9050">
                      <a:solidFill>
                        <a:srgbClr val="ECF1DD"/>
                      </a:solidFill>
                      <a:prstDash val="solid"/>
                    </a:lnB>
                    <a:solidFill>
                      <a:srgbClr val="DBE6BF"/>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gridSpan="2">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hMerge="1">
                  <a:txBody>
                    <a:bodyPr/>
                    <a:lstStyle/>
                    <a:p>
                      <a:endParaRPr/>
                    </a:p>
                  </a:txBody>
                  <a:tcPr marL="0" marR="0" marT="0" marB="0"/>
                </a:tc>
              </a:tr>
              <a:tr h="1099794">
                <a:tc>
                  <a:txBody>
                    <a:bodyPr/>
                    <a:lstStyle/>
                    <a:p>
                      <a:pPr marL="50800">
                        <a:lnSpc>
                          <a:spcPct val="100000"/>
                        </a:lnSpc>
                        <a:spcBef>
                          <a:spcPts val="400"/>
                        </a:spcBef>
                      </a:pPr>
                      <a:r>
                        <a:rPr sz="1200" spc="-5" smtClean="0">
                          <a:solidFill>
                            <a:srgbClr val="58595B"/>
                          </a:solidFill>
                          <a:latin typeface="Arial"/>
                          <a:cs typeface="Arial"/>
                        </a:rPr>
                        <a:t>Mezofaune:</a:t>
                      </a:r>
                      <a:endParaRPr lang="fr-FR" sz="1200" spc="-5" dirty="0" smtClean="0">
                        <a:solidFill>
                          <a:srgbClr val="58595B"/>
                        </a:solidFill>
                        <a:latin typeface="Arial"/>
                        <a:cs typeface="Arial"/>
                      </a:endParaRPr>
                    </a:p>
                    <a:p>
                      <a:pPr marL="50800">
                        <a:lnSpc>
                          <a:spcPct val="100000"/>
                        </a:lnSpc>
                        <a:spcBef>
                          <a:spcPts val="400"/>
                        </a:spcBef>
                      </a:pPr>
                      <a:r>
                        <a:rPr lang="fr-FR" sz="1200" spc="-5" dirty="0" smtClean="0">
                          <a:solidFill>
                            <a:srgbClr val="58595B"/>
                          </a:solidFill>
                          <a:latin typeface="Arial"/>
                          <a:cs typeface="Arial"/>
                        </a:rPr>
                        <a:t>Acariens</a:t>
                      </a:r>
                    </a:p>
                    <a:p>
                      <a:pPr marL="50800">
                        <a:lnSpc>
                          <a:spcPct val="100000"/>
                        </a:lnSpc>
                        <a:spcBef>
                          <a:spcPts val="400"/>
                        </a:spcBef>
                      </a:pPr>
                      <a:r>
                        <a:rPr lang="fr-FR" sz="1200" spc="-5" dirty="0" smtClean="0">
                          <a:solidFill>
                            <a:srgbClr val="58595B"/>
                          </a:solidFill>
                          <a:latin typeface="Arial"/>
                          <a:cs typeface="Arial"/>
                        </a:rPr>
                        <a:t>Collemboles</a:t>
                      </a:r>
                      <a:endParaRPr sz="1200">
                        <a:latin typeface="Arial"/>
                        <a:cs typeface="Arial"/>
                      </a:endParaRPr>
                    </a:p>
                  </a:txBody>
                  <a:tcPr marL="0" marR="0" marT="50800" marB="0">
                    <a:lnL w="1905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9050">
                      <a:solidFill>
                        <a:srgbClr val="ECF1DD"/>
                      </a:solidFill>
                      <a:prstDash val="solid"/>
                    </a:lnT>
                    <a:lnB w="19050">
                      <a:solidFill>
                        <a:srgbClr val="ECF1DD"/>
                      </a:solidFill>
                      <a:prstDash val="solid"/>
                    </a:lnB>
                    <a:solidFill>
                      <a:srgbClr val="93C689"/>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gridSpan="2">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hMerge="1">
                  <a:txBody>
                    <a:bodyPr/>
                    <a:lstStyle/>
                    <a:p>
                      <a:endParaRPr/>
                    </a:p>
                  </a:txBody>
                  <a:tcPr marL="0" marR="0" marT="0" marB="0"/>
                </a:tc>
              </a:tr>
              <a:tr h="1104011">
                <a:tc>
                  <a:txBody>
                    <a:bodyPr/>
                    <a:lstStyle/>
                    <a:p>
                      <a:pPr marL="50800">
                        <a:lnSpc>
                          <a:spcPct val="100000"/>
                        </a:lnSpc>
                        <a:spcBef>
                          <a:spcPts val="400"/>
                        </a:spcBef>
                      </a:pPr>
                      <a:r>
                        <a:rPr sz="1200" smtClean="0">
                          <a:solidFill>
                            <a:srgbClr val="58595B"/>
                          </a:solidFill>
                          <a:latin typeface="Arial"/>
                          <a:cs typeface="Arial"/>
                        </a:rPr>
                        <a:t>Microfaune:</a:t>
                      </a:r>
                      <a:endParaRPr lang="fr-FR" sz="1200" dirty="0" smtClean="0">
                        <a:solidFill>
                          <a:srgbClr val="58595B"/>
                        </a:solidFill>
                        <a:latin typeface="Arial"/>
                        <a:cs typeface="Arial"/>
                      </a:endParaRPr>
                    </a:p>
                    <a:p>
                      <a:pPr marL="50800">
                        <a:lnSpc>
                          <a:spcPct val="100000"/>
                        </a:lnSpc>
                        <a:spcBef>
                          <a:spcPts val="400"/>
                        </a:spcBef>
                      </a:pPr>
                      <a:r>
                        <a:rPr lang="fr-FR" sz="1200" dirty="0" err="1" smtClean="0">
                          <a:solidFill>
                            <a:srgbClr val="58595B"/>
                          </a:solidFill>
                          <a:latin typeface="Arial"/>
                          <a:cs typeface="Arial"/>
                        </a:rPr>
                        <a:t>champignions</a:t>
                      </a:r>
                      <a:r>
                        <a:rPr lang="fr-FR" sz="1200" dirty="0" smtClean="0">
                          <a:solidFill>
                            <a:srgbClr val="58595B"/>
                          </a:solidFill>
                          <a:latin typeface="Arial"/>
                          <a:cs typeface="Arial"/>
                        </a:rPr>
                        <a:t>,</a:t>
                      </a:r>
                    </a:p>
                    <a:p>
                      <a:pPr marL="50800">
                        <a:lnSpc>
                          <a:spcPct val="100000"/>
                        </a:lnSpc>
                        <a:spcBef>
                          <a:spcPts val="400"/>
                        </a:spcBef>
                      </a:pPr>
                      <a:r>
                        <a:rPr lang="fr-FR" sz="1200" dirty="0" smtClean="0">
                          <a:solidFill>
                            <a:srgbClr val="58595B"/>
                          </a:solidFill>
                          <a:latin typeface="Arial"/>
                          <a:cs typeface="Arial"/>
                        </a:rPr>
                        <a:t>Protozoaires,</a:t>
                      </a:r>
                    </a:p>
                    <a:p>
                      <a:pPr marL="50800">
                        <a:lnSpc>
                          <a:spcPct val="100000"/>
                        </a:lnSpc>
                        <a:spcBef>
                          <a:spcPts val="400"/>
                        </a:spcBef>
                      </a:pPr>
                      <a:r>
                        <a:rPr lang="fr-FR" sz="1200" dirty="0" smtClean="0">
                          <a:solidFill>
                            <a:srgbClr val="58595B"/>
                          </a:solidFill>
                          <a:latin typeface="Arial"/>
                          <a:cs typeface="Arial"/>
                        </a:rPr>
                        <a:t>nématodes</a:t>
                      </a:r>
                      <a:endParaRPr sz="1200">
                        <a:latin typeface="Arial"/>
                        <a:cs typeface="Arial"/>
                      </a:endParaRPr>
                    </a:p>
                  </a:txBody>
                  <a:tcPr marL="0" marR="0" marT="5080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9050">
                      <a:solidFill>
                        <a:srgbClr val="ECF1DD"/>
                      </a:solidFill>
                      <a:prstDash val="solid"/>
                    </a:lnT>
                    <a:lnB w="19050">
                      <a:solidFill>
                        <a:srgbClr val="ECF1DD"/>
                      </a:solidFill>
                      <a:prstDash val="solid"/>
                    </a:lnB>
                    <a:solidFill>
                      <a:srgbClr val="DBE6BF"/>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gridSpan="2">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DBE6BF"/>
                    </a:solidFill>
                  </a:tcPr>
                </a:tc>
                <a:tc hMerge="1">
                  <a:txBody>
                    <a:bodyPr/>
                    <a:lstStyle/>
                    <a:p>
                      <a:endParaRPr/>
                    </a:p>
                  </a:txBody>
                  <a:tcPr marL="0" marR="0" marT="0" marB="0"/>
                </a:tc>
              </a:tr>
              <a:tr h="1058633">
                <a:tc>
                  <a:txBody>
                    <a:bodyPr/>
                    <a:lstStyle/>
                    <a:p>
                      <a:pPr marL="50800">
                        <a:lnSpc>
                          <a:spcPct val="100000"/>
                        </a:lnSpc>
                        <a:spcBef>
                          <a:spcPts val="400"/>
                        </a:spcBef>
                      </a:pPr>
                      <a:r>
                        <a:rPr sz="1200" spc="5">
                          <a:solidFill>
                            <a:srgbClr val="58595B"/>
                          </a:solidFill>
                          <a:latin typeface="Arial"/>
                          <a:cs typeface="Arial"/>
                        </a:rPr>
                        <a:t>Micro-organismes</a:t>
                      </a:r>
                      <a:r>
                        <a:rPr sz="1200" spc="5" smtClean="0">
                          <a:solidFill>
                            <a:srgbClr val="58595B"/>
                          </a:solidFill>
                          <a:latin typeface="Arial"/>
                          <a:cs typeface="Arial"/>
                        </a:rPr>
                        <a:t>:</a:t>
                      </a:r>
                      <a:endParaRPr lang="fr-FR" sz="1200" spc="5" dirty="0" smtClean="0">
                        <a:solidFill>
                          <a:srgbClr val="58595B"/>
                        </a:solidFill>
                        <a:latin typeface="Arial"/>
                        <a:cs typeface="Arial"/>
                      </a:endParaRPr>
                    </a:p>
                    <a:p>
                      <a:pPr marL="50800">
                        <a:lnSpc>
                          <a:spcPct val="100000"/>
                        </a:lnSpc>
                        <a:spcBef>
                          <a:spcPts val="400"/>
                        </a:spcBef>
                      </a:pPr>
                      <a:r>
                        <a:rPr lang="fr-FR" sz="1200" spc="5" dirty="0" smtClean="0">
                          <a:solidFill>
                            <a:srgbClr val="58595B"/>
                          </a:solidFill>
                          <a:latin typeface="Arial"/>
                          <a:cs typeface="Arial"/>
                        </a:rPr>
                        <a:t>Bactéries</a:t>
                      </a:r>
                      <a:r>
                        <a:rPr lang="fr-FR" sz="1200" spc="5" baseline="0" dirty="0" smtClean="0">
                          <a:solidFill>
                            <a:srgbClr val="58595B"/>
                          </a:solidFill>
                          <a:latin typeface="Arial"/>
                          <a:cs typeface="Arial"/>
                        </a:rPr>
                        <a:t> </a:t>
                      </a:r>
                    </a:p>
                  </a:txBody>
                  <a:tcPr marL="0" marR="0" marT="5080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905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gridSpan="2">
                  <a:txBody>
                    <a:bodyPr/>
                    <a:lstStyle/>
                    <a:p>
                      <a:pPr>
                        <a:lnSpc>
                          <a:spcPct val="100000"/>
                        </a:lnSpc>
                      </a:pPr>
                      <a:endParaRPr sz="1300">
                        <a:latin typeface="Times New Roman"/>
                        <a:cs typeface="Times New Roman"/>
                      </a:endParaRPr>
                    </a:p>
                  </a:txBody>
                  <a:tcPr marL="0" marR="0" marT="0" marB="0">
                    <a:lnL w="12700">
                      <a:solidFill>
                        <a:srgbClr val="ECF1DD"/>
                      </a:solidFill>
                      <a:prstDash val="solid"/>
                    </a:lnL>
                    <a:lnR w="12700">
                      <a:solidFill>
                        <a:srgbClr val="ECF1DD"/>
                      </a:solidFill>
                      <a:prstDash val="solid"/>
                    </a:lnR>
                    <a:lnT w="12700">
                      <a:solidFill>
                        <a:srgbClr val="ECF1DD"/>
                      </a:solidFill>
                      <a:prstDash val="solid"/>
                    </a:lnT>
                    <a:lnB w="12700">
                      <a:solidFill>
                        <a:srgbClr val="ECF1DD"/>
                      </a:solidFill>
                      <a:prstDash val="solid"/>
                    </a:lnB>
                    <a:solidFill>
                      <a:srgbClr val="93C689"/>
                    </a:solidFill>
                  </a:tcPr>
                </a:tc>
                <a:tc hMerge="1">
                  <a:txBody>
                    <a:bodyPr/>
                    <a:lstStyle/>
                    <a:p>
                      <a:endParaRPr/>
                    </a:p>
                  </a:txBody>
                  <a:tcPr marL="0" marR="0" marT="0" marB="0"/>
                </a:tc>
              </a:tr>
            </a:tbl>
          </a:graphicData>
        </a:graphic>
      </p:graphicFrame>
      <p:sp>
        <p:nvSpPr>
          <p:cNvPr id="7" name="ZoneTexte 6"/>
          <p:cNvSpPr txBox="1"/>
          <p:nvPr/>
        </p:nvSpPr>
        <p:spPr>
          <a:xfrm>
            <a:off x="2908300" y="4924426"/>
            <a:ext cx="1219200" cy="1200329"/>
          </a:xfrm>
          <a:prstGeom prst="rect">
            <a:avLst/>
          </a:prstGeom>
          <a:noFill/>
        </p:spPr>
        <p:txBody>
          <a:bodyPr wrap="square" rtlCol="0">
            <a:spAutoFit/>
          </a:bodyPr>
          <a:lstStyle/>
          <a:p>
            <a:r>
              <a:rPr lang="fr-FR" sz="1200" dirty="0" smtClean="0"/>
              <a:t>Il existent ceux qui Produisent matière organique et d’autres les consomment</a:t>
            </a:r>
            <a:endParaRPr lang="fr-FR" sz="1200" dirty="0"/>
          </a:p>
        </p:txBody>
      </p:sp>
      <p:sp>
        <p:nvSpPr>
          <p:cNvPr id="8" name="ZoneTexte 7"/>
          <p:cNvSpPr txBox="1"/>
          <p:nvPr/>
        </p:nvSpPr>
        <p:spPr>
          <a:xfrm>
            <a:off x="8928100" y="4924425"/>
            <a:ext cx="1523999" cy="1015663"/>
          </a:xfrm>
          <a:prstGeom prst="rect">
            <a:avLst/>
          </a:prstGeom>
          <a:noFill/>
        </p:spPr>
        <p:txBody>
          <a:bodyPr wrap="square" rtlCol="0">
            <a:spAutoFit/>
          </a:bodyPr>
          <a:lstStyle/>
          <a:p>
            <a:r>
              <a:rPr lang="fr-FR" sz="1200" dirty="0" smtClean="0"/>
              <a:t>Ils régularisent les microorganismes.</a:t>
            </a:r>
          </a:p>
          <a:p>
            <a:r>
              <a:rPr lang="fr-FR" sz="1200" dirty="0" smtClean="0"/>
              <a:t>Ils transportent les </a:t>
            </a:r>
            <a:r>
              <a:rPr lang="fr-FR" sz="1200" dirty="0" smtClean="0"/>
              <a:t>n</a:t>
            </a:r>
            <a:r>
              <a:rPr lang="fr-FR" sz="1200" dirty="0" smtClean="0"/>
              <a:t>utriments du sol vers les plantes</a:t>
            </a:r>
            <a:endParaRPr lang="fr-FR" sz="1200" dirty="0"/>
          </a:p>
        </p:txBody>
      </p:sp>
      <p:sp>
        <p:nvSpPr>
          <p:cNvPr id="9" name="ZoneTexte 8"/>
          <p:cNvSpPr txBox="1"/>
          <p:nvPr/>
        </p:nvSpPr>
        <p:spPr>
          <a:xfrm>
            <a:off x="2984500" y="6067425"/>
            <a:ext cx="1219200" cy="1200329"/>
          </a:xfrm>
          <a:prstGeom prst="rect">
            <a:avLst/>
          </a:prstGeom>
          <a:noFill/>
        </p:spPr>
        <p:txBody>
          <a:bodyPr wrap="square" rtlCol="0">
            <a:spAutoFit/>
          </a:bodyPr>
          <a:lstStyle/>
          <a:p>
            <a:r>
              <a:rPr lang="fr-FR" sz="1200" dirty="0" smtClean="0"/>
              <a:t>Ils consomment synthétisent et émettre dans le sol les molécules organiques (co2)</a:t>
            </a:r>
            <a:endParaRPr lang="fr-FR" sz="1200" dirty="0"/>
          </a:p>
        </p:txBody>
      </p:sp>
      <p:sp>
        <p:nvSpPr>
          <p:cNvPr id="10" name="ZoneTexte 9"/>
          <p:cNvSpPr txBox="1"/>
          <p:nvPr/>
        </p:nvSpPr>
        <p:spPr>
          <a:xfrm>
            <a:off x="9004300" y="6067425"/>
            <a:ext cx="1371600" cy="1015663"/>
          </a:xfrm>
          <a:prstGeom prst="rect">
            <a:avLst/>
          </a:prstGeom>
          <a:noFill/>
        </p:spPr>
        <p:txBody>
          <a:bodyPr wrap="square" rtlCol="0">
            <a:spAutoFit/>
          </a:bodyPr>
          <a:lstStyle/>
          <a:p>
            <a:r>
              <a:rPr lang="fr-FR" sz="1200" dirty="0" smtClean="0"/>
              <a:t>Se nourrirent de matière organique et fournissent aux plantes matières minérales</a:t>
            </a:r>
            <a:endParaRPr lang="fr-FR" sz="1200" dirty="0"/>
          </a:p>
        </p:txBody>
      </p:sp>
      <p:sp>
        <p:nvSpPr>
          <p:cNvPr id="11" name="ZoneTexte 10"/>
          <p:cNvSpPr txBox="1"/>
          <p:nvPr/>
        </p:nvSpPr>
        <p:spPr>
          <a:xfrm>
            <a:off x="3060700" y="3857625"/>
            <a:ext cx="990600" cy="830997"/>
          </a:xfrm>
          <a:prstGeom prst="rect">
            <a:avLst/>
          </a:prstGeom>
          <a:noFill/>
        </p:spPr>
        <p:txBody>
          <a:bodyPr wrap="square" rtlCol="0">
            <a:spAutoFit/>
          </a:bodyPr>
          <a:lstStyle/>
          <a:p>
            <a:r>
              <a:rPr lang="fr-FR" sz="1200" dirty="0" smtClean="0"/>
              <a:t>Ils décomposent la matière organique</a:t>
            </a:r>
            <a:endParaRPr lang="fr-FR" sz="1200" dirty="0"/>
          </a:p>
        </p:txBody>
      </p:sp>
      <p:sp>
        <p:nvSpPr>
          <p:cNvPr id="12" name="ZoneTexte 11"/>
          <p:cNvSpPr txBox="1"/>
          <p:nvPr/>
        </p:nvSpPr>
        <p:spPr>
          <a:xfrm>
            <a:off x="9017000" y="3857625"/>
            <a:ext cx="1676400" cy="1015663"/>
          </a:xfrm>
          <a:prstGeom prst="rect">
            <a:avLst/>
          </a:prstGeom>
          <a:noFill/>
        </p:spPr>
        <p:txBody>
          <a:bodyPr wrap="square" rtlCol="0">
            <a:spAutoFit/>
          </a:bodyPr>
          <a:lstStyle/>
          <a:p>
            <a:r>
              <a:rPr lang="fr-FR" sz="1200" dirty="0" smtClean="0"/>
              <a:t>La décomposition </a:t>
            </a:r>
          </a:p>
          <a:p>
            <a:r>
              <a:rPr lang="fr-FR" sz="1200" dirty="0" smtClean="0"/>
              <a:t>de MO par</a:t>
            </a:r>
          </a:p>
          <a:p>
            <a:r>
              <a:rPr lang="fr-FR" sz="1200" dirty="0" smtClean="0"/>
              <a:t> mezofaune est une source d’aliments pour bactéries</a:t>
            </a:r>
            <a:endParaRPr lang="fr-FR" sz="1200" dirty="0"/>
          </a:p>
        </p:txBody>
      </p:sp>
      <p:sp>
        <p:nvSpPr>
          <p:cNvPr id="13" name="ZoneTexte 12"/>
          <p:cNvSpPr txBox="1"/>
          <p:nvPr/>
        </p:nvSpPr>
        <p:spPr>
          <a:xfrm>
            <a:off x="2984500" y="2790825"/>
            <a:ext cx="1219200" cy="1015663"/>
          </a:xfrm>
          <a:prstGeom prst="rect">
            <a:avLst/>
          </a:prstGeom>
          <a:noFill/>
        </p:spPr>
        <p:txBody>
          <a:bodyPr wrap="square" rtlCol="0">
            <a:spAutoFit/>
          </a:bodyPr>
          <a:lstStyle/>
          <a:p>
            <a:r>
              <a:rPr lang="fr-FR" sz="1200" dirty="0" smtClean="0"/>
              <a:t>Ils entrent dans le processus de décomposition de matière organique</a:t>
            </a:r>
            <a:endParaRPr lang="fr-FR" sz="1200" dirty="0"/>
          </a:p>
        </p:txBody>
      </p:sp>
      <p:sp>
        <p:nvSpPr>
          <p:cNvPr id="14" name="ZoneTexte 13"/>
          <p:cNvSpPr txBox="1"/>
          <p:nvPr/>
        </p:nvSpPr>
        <p:spPr>
          <a:xfrm>
            <a:off x="8851900" y="2790825"/>
            <a:ext cx="1841500" cy="1015663"/>
          </a:xfrm>
          <a:prstGeom prst="rect">
            <a:avLst/>
          </a:prstGeom>
          <a:noFill/>
        </p:spPr>
        <p:txBody>
          <a:bodyPr wrap="square" rtlCol="0">
            <a:spAutoFit/>
          </a:bodyPr>
          <a:lstStyle/>
          <a:p>
            <a:r>
              <a:rPr lang="fr-FR" sz="1200" dirty="0" smtClean="0"/>
              <a:t>Ils découpent les déchets en microparticules utilisables par les organismes de niveau trophique inferieur</a:t>
            </a:r>
            <a:endParaRPr lang="fr-FR" sz="1200" dirty="0"/>
          </a:p>
        </p:txBody>
      </p:sp>
      <p:sp>
        <p:nvSpPr>
          <p:cNvPr id="15" name="ZoneTexte 14"/>
          <p:cNvSpPr txBox="1"/>
          <p:nvPr/>
        </p:nvSpPr>
        <p:spPr>
          <a:xfrm>
            <a:off x="3365500" y="1800225"/>
            <a:ext cx="184731" cy="369332"/>
          </a:xfrm>
          <a:prstGeom prst="rect">
            <a:avLst/>
          </a:prstGeom>
          <a:noFill/>
        </p:spPr>
        <p:txBody>
          <a:bodyPr wrap="none" rtlCol="0">
            <a:spAutoFit/>
          </a:bodyPr>
          <a:lstStyle/>
          <a:p>
            <a:endParaRPr lang="fr-FR" dirty="0"/>
          </a:p>
        </p:txBody>
      </p:sp>
      <p:sp>
        <p:nvSpPr>
          <p:cNvPr id="16" name="ZoneTexte 15"/>
          <p:cNvSpPr txBox="1"/>
          <p:nvPr/>
        </p:nvSpPr>
        <p:spPr>
          <a:xfrm>
            <a:off x="2984500" y="1571625"/>
            <a:ext cx="1295400" cy="1200329"/>
          </a:xfrm>
          <a:prstGeom prst="rect">
            <a:avLst/>
          </a:prstGeom>
          <a:noFill/>
        </p:spPr>
        <p:txBody>
          <a:bodyPr wrap="square" rtlCol="0">
            <a:spAutoFit/>
          </a:bodyPr>
          <a:lstStyle/>
          <a:p>
            <a:r>
              <a:rPr lang="fr-FR" sz="1200" dirty="0" smtClean="0"/>
              <a:t>Leurs excréments ( déchets)</a:t>
            </a:r>
          </a:p>
          <a:p>
            <a:r>
              <a:rPr lang="fr-FR" sz="1200" dirty="0" smtClean="0"/>
              <a:t>r</a:t>
            </a:r>
            <a:r>
              <a:rPr lang="fr-FR" sz="1200" dirty="0" smtClean="0"/>
              <a:t>etournent </a:t>
            </a:r>
          </a:p>
          <a:p>
            <a:r>
              <a:rPr lang="fr-FR" sz="1200" dirty="0" smtClean="0"/>
              <a:t>au sol et se décomposent en MO</a:t>
            </a:r>
            <a:endParaRPr lang="fr-FR" sz="1200" dirty="0"/>
          </a:p>
        </p:txBody>
      </p:sp>
      <p:sp>
        <p:nvSpPr>
          <p:cNvPr id="17" name="ZoneTexte 16"/>
          <p:cNvSpPr txBox="1"/>
          <p:nvPr/>
        </p:nvSpPr>
        <p:spPr>
          <a:xfrm>
            <a:off x="4127500" y="1800225"/>
            <a:ext cx="1180131" cy="276999"/>
          </a:xfrm>
          <a:prstGeom prst="rect">
            <a:avLst/>
          </a:prstGeom>
          <a:noFill/>
        </p:spPr>
        <p:txBody>
          <a:bodyPr wrap="none" rtlCol="0">
            <a:spAutoFit/>
          </a:bodyPr>
          <a:lstStyle/>
          <a:p>
            <a:r>
              <a:rPr lang="fr-FR" sz="1200" dirty="0" smtClean="0"/>
              <a:t>Sol riche en MO</a:t>
            </a:r>
            <a:endParaRPr lang="fr-FR" sz="1200" dirty="0"/>
          </a:p>
        </p:txBody>
      </p:sp>
      <p:sp>
        <p:nvSpPr>
          <p:cNvPr id="18" name="ZoneTexte 17"/>
          <p:cNvSpPr txBox="1"/>
          <p:nvPr/>
        </p:nvSpPr>
        <p:spPr>
          <a:xfrm>
            <a:off x="5118100" y="1724025"/>
            <a:ext cx="2057400" cy="830997"/>
          </a:xfrm>
          <a:prstGeom prst="rect">
            <a:avLst/>
          </a:prstGeom>
          <a:noFill/>
        </p:spPr>
        <p:txBody>
          <a:bodyPr wrap="square" rtlCol="0">
            <a:spAutoFit/>
          </a:bodyPr>
          <a:lstStyle/>
          <a:p>
            <a:r>
              <a:rPr lang="fr-FR" sz="1200" dirty="0" smtClean="0"/>
              <a:t>Limite les incendies</a:t>
            </a:r>
          </a:p>
          <a:p>
            <a:r>
              <a:rPr lang="fr-FR" sz="1200" dirty="0" smtClean="0"/>
              <a:t> par alimentation des végétaux et aération de l’espace</a:t>
            </a:r>
            <a:endParaRPr lang="fr-FR" sz="1200" dirty="0"/>
          </a:p>
        </p:txBody>
      </p:sp>
      <p:sp>
        <p:nvSpPr>
          <p:cNvPr id="19" name="ZoneTexte 18"/>
          <p:cNvSpPr txBox="1"/>
          <p:nvPr/>
        </p:nvSpPr>
        <p:spPr>
          <a:xfrm>
            <a:off x="4203700" y="2790825"/>
            <a:ext cx="838200" cy="1015663"/>
          </a:xfrm>
          <a:prstGeom prst="rect">
            <a:avLst/>
          </a:prstGeom>
          <a:noFill/>
        </p:spPr>
        <p:txBody>
          <a:bodyPr wrap="square" rtlCol="0">
            <a:spAutoFit/>
          </a:bodyPr>
          <a:lstStyle/>
          <a:p>
            <a:r>
              <a:rPr lang="fr-FR" sz="1200" dirty="0" smtClean="0"/>
              <a:t>Moins de stress oxydatif au niveau du sol</a:t>
            </a:r>
            <a:endParaRPr lang="fr-FR" sz="1200" dirty="0"/>
          </a:p>
        </p:txBody>
      </p:sp>
      <p:sp>
        <p:nvSpPr>
          <p:cNvPr id="20" name="ZoneTexte 19"/>
          <p:cNvSpPr txBox="1"/>
          <p:nvPr/>
        </p:nvSpPr>
        <p:spPr>
          <a:xfrm>
            <a:off x="6642100" y="1800225"/>
            <a:ext cx="1066801" cy="646331"/>
          </a:xfrm>
          <a:prstGeom prst="rect">
            <a:avLst/>
          </a:prstGeom>
          <a:noFill/>
        </p:spPr>
        <p:txBody>
          <a:bodyPr wrap="square" rtlCol="0">
            <a:spAutoFit/>
          </a:bodyPr>
          <a:lstStyle/>
          <a:p>
            <a:r>
              <a:rPr lang="fr-FR" sz="1200" dirty="0" smtClean="0"/>
              <a:t>Dispersion des graines , des spores</a:t>
            </a:r>
            <a:endParaRPr lang="fr-FR" sz="1200" dirty="0"/>
          </a:p>
        </p:txBody>
      </p:sp>
      <p:sp>
        <p:nvSpPr>
          <p:cNvPr id="22" name="ZoneTexte 21"/>
          <p:cNvSpPr txBox="1"/>
          <p:nvPr/>
        </p:nvSpPr>
        <p:spPr>
          <a:xfrm>
            <a:off x="7937500" y="1800225"/>
            <a:ext cx="914400" cy="461665"/>
          </a:xfrm>
          <a:prstGeom prst="rect">
            <a:avLst/>
          </a:prstGeom>
          <a:noFill/>
        </p:spPr>
        <p:txBody>
          <a:bodyPr wrap="square" rtlCol="0">
            <a:spAutoFit/>
          </a:bodyPr>
          <a:lstStyle/>
          <a:p>
            <a:r>
              <a:rPr lang="fr-FR" sz="1200" dirty="0" smtClean="0"/>
              <a:t>Transfère de pollen </a:t>
            </a:r>
            <a:endParaRPr lang="fr-FR" sz="1200" dirty="0"/>
          </a:p>
        </p:txBody>
      </p:sp>
      <p:sp>
        <p:nvSpPr>
          <p:cNvPr id="23" name="ZoneTexte 22"/>
          <p:cNvSpPr txBox="1"/>
          <p:nvPr/>
        </p:nvSpPr>
        <p:spPr>
          <a:xfrm>
            <a:off x="9017000" y="1647825"/>
            <a:ext cx="1358900" cy="1015663"/>
          </a:xfrm>
          <a:prstGeom prst="rect">
            <a:avLst/>
          </a:prstGeom>
          <a:noFill/>
        </p:spPr>
        <p:txBody>
          <a:bodyPr wrap="square" rtlCol="0">
            <a:spAutoFit/>
          </a:bodyPr>
          <a:lstStyle/>
          <a:p>
            <a:r>
              <a:rPr lang="fr-FR" sz="1200" dirty="0" smtClean="0"/>
              <a:t>Les animaux sont les premiers consommateurs dans la chaine trophique </a:t>
            </a:r>
            <a:endParaRPr lang="fr-FR" sz="1200" dirty="0"/>
          </a:p>
        </p:txBody>
      </p:sp>
      <p:sp>
        <p:nvSpPr>
          <p:cNvPr id="28" name="ZoneTexte 27"/>
          <p:cNvSpPr txBox="1"/>
          <p:nvPr/>
        </p:nvSpPr>
        <p:spPr>
          <a:xfrm>
            <a:off x="6718300" y="3019425"/>
            <a:ext cx="990601" cy="923330"/>
          </a:xfrm>
          <a:prstGeom prst="rect">
            <a:avLst/>
          </a:prstGeom>
          <a:noFill/>
        </p:spPr>
        <p:txBody>
          <a:bodyPr wrap="square" rtlCol="0">
            <a:spAutoFit/>
          </a:bodyPr>
          <a:lstStyle/>
          <a:p>
            <a:r>
              <a:rPr lang="fr-FR" sz="1200" dirty="0" smtClean="0"/>
              <a:t>Dispersion</a:t>
            </a:r>
          </a:p>
          <a:p>
            <a:r>
              <a:rPr lang="fr-FR" sz="1200" dirty="0" smtClean="0"/>
              <a:t> </a:t>
            </a:r>
            <a:r>
              <a:rPr lang="fr-FR" sz="1200" dirty="0" smtClean="0"/>
              <a:t>des graines , des spores</a:t>
            </a:r>
          </a:p>
          <a:p>
            <a:endParaRPr lang="fr-FR" dirty="0"/>
          </a:p>
        </p:txBody>
      </p:sp>
      <p:sp>
        <p:nvSpPr>
          <p:cNvPr id="29" name="ZoneTexte 28"/>
          <p:cNvSpPr txBox="1"/>
          <p:nvPr/>
        </p:nvSpPr>
        <p:spPr>
          <a:xfrm>
            <a:off x="7861300" y="2867025"/>
            <a:ext cx="1066800" cy="461665"/>
          </a:xfrm>
          <a:prstGeom prst="rect">
            <a:avLst/>
          </a:prstGeom>
          <a:noFill/>
        </p:spPr>
        <p:txBody>
          <a:bodyPr wrap="square" rtlCol="0">
            <a:spAutoFit/>
          </a:bodyPr>
          <a:lstStyle/>
          <a:p>
            <a:r>
              <a:rPr lang="fr-FR" sz="1200" dirty="0" smtClean="0"/>
              <a:t>Transfère de pollen</a:t>
            </a:r>
            <a:endParaRPr lang="fr-FR" sz="1200" dirty="0"/>
          </a:p>
        </p:txBody>
      </p:sp>
      <p:sp>
        <p:nvSpPr>
          <p:cNvPr id="31" name="ZoneTexte 30"/>
          <p:cNvSpPr txBox="1"/>
          <p:nvPr/>
        </p:nvSpPr>
        <p:spPr>
          <a:xfrm>
            <a:off x="6565900" y="4924425"/>
            <a:ext cx="1524000" cy="1200329"/>
          </a:xfrm>
          <a:prstGeom prst="rect">
            <a:avLst/>
          </a:prstGeom>
          <a:noFill/>
        </p:spPr>
        <p:txBody>
          <a:bodyPr wrap="square" rtlCol="0">
            <a:spAutoFit/>
          </a:bodyPr>
          <a:lstStyle/>
          <a:p>
            <a:r>
              <a:rPr lang="fr-FR" sz="1200" dirty="0" smtClean="0"/>
              <a:t>Les spores des champignons sont transportés par les organismes de position trophique supérieur</a:t>
            </a:r>
            <a:endParaRPr lang="fr-FR" sz="1200" dirty="0"/>
          </a:p>
        </p:txBody>
      </p:sp>
      <p:sp>
        <p:nvSpPr>
          <p:cNvPr id="32" name="ZoneTexte 31"/>
          <p:cNvSpPr txBox="1"/>
          <p:nvPr/>
        </p:nvSpPr>
        <p:spPr>
          <a:xfrm>
            <a:off x="4127500" y="5000625"/>
            <a:ext cx="1219200" cy="830997"/>
          </a:xfrm>
          <a:prstGeom prst="rect">
            <a:avLst/>
          </a:prstGeom>
          <a:noFill/>
        </p:spPr>
        <p:txBody>
          <a:bodyPr wrap="square" rtlCol="0">
            <a:spAutoFit/>
          </a:bodyPr>
          <a:lstStyle/>
          <a:p>
            <a:r>
              <a:rPr lang="fr-FR" sz="1200" dirty="0" smtClean="0"/>
              <a:t>Sol riche ( surtout en présence de mycorhizes)</a:t>
            </a:r>
            <a:endParaRPr lang="fr-FR"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47300" y="453500"/>
            <a:ext cx="7162800" cy="299720"/>
          </a:xfrm>
          <a:prstGeom prst="rect">
            <a:avLst/>
          </a:prstGeom>
        </p:spPr>
        <p:txBody>
          <a:bodyPr vert="horz" wrap="square" lIns="0" tIns="12700" rIns="0" bIns="0" rtlCol="0">
            <a:spAutoFit/>
          </a:bodyPr>
          <a:lstStyle/>
          <a:p>
            <a:pPr marL="12700">
              <a:lnSpc>
                <a:spcPct val="100000"/>
              </a:lnSpc>
              <a:spcBef>
                <a:spcPts val="100"/>
              </a:spcBef>
            </a:pPr>
            <a:r>
              <a:rPr spc="-50" dirty="0"/>
              <a:t>COMMENT LA </a:t>
            </a:r>
            <a:r>
              <a:rPr spc="-75" dirty="0"/>
              <a:t>NATURE </a:t>
            </a:r>
            <a:r>
              <a:rPr spc="-70" dirty="0"/>
              <a:t>FAIT POUR </a:t>
            </a:r>
            <a:r>
              <a:rPr spc="-105" dirty="0"/>
              <a:t>PERDURER </a:t>
            </a:r>
            <a:r>
              <a:rPr spc="-65" dirty="0"/>
              <a:t>DANS </a:t>
            </a:r>
            <a:r>
              <a:rPr spc="-50" dirty="0"/>
              <a:t>LA</a:t>
            </a:r>
            <a:r>
              <a:rPr spc="350" dirty="0"/>
              <a:t> </a:t>
            </a:r>
            <a:r>
              <a:rPr spc="-70" dirty="0"/>
              <a:t>BIORÉGION</a:t>
            </a:r>
          </a:p>
        </p:txBody>
      </p:sp>
      <p:sp>
        <p:nvSpPr>
          <p:cNvPr id="3" name="object 3"/>
          <p:cNvSpPr txBox="1"/>
          <p:nvPr/>
        </p:nvSpPr>
        <p:spPr>
          <a:xfrm>
            <a:off x="1059802" y="1060069"/>
            <a:ext cx="585470" cy="1052195"/>
          </a:xfrm>
          <a:prstGeom prst="rect">
            <a:avLst/>
          </a:prstGeom>
        </p:spPr>
        <p:txBody>
          <a:bodyPr vert="vert270" wrap="square" lIns="0" tIns="12700" rIns="0" bIns="0" rtlCol="0">
            <a:spAutoFit/>
          </a:bodyPr>
          <a:lstStyle/>
          <a:p>
            <a:pPr marL="227329" marR="5080" indent="-215265">
              <a:lnSpc>
                <a:spcPct val="100000"/>
              </a:lnSpc>
              <a:spcBef>
                <a:spcPts val="100"/>
              </a:spcBef>
            </a:pPr>
            <a:r>
              <a:rPr sz="1800" spc="-145" dirty="0">
                <a:solidFill>
                  <a:srgbClr val="00AEEF"/>
                </a:solidFill>
                <a:latin typeface="Arial"/>
                <a:cs typeface="Arial"/>
              </a:rPr>
              <a:t>CYCLE </a:t>
            </a:r>
            <a:r>
              <a:rPr sz="1800" spc="-95" dirty="0">
                <a:solidFill>
                  <a:srgbClr val="00AEEF"/>
                </a:solidFill>
                <a:latin typeface="Arial"/>
                <a:cs typeface="Arial"/>
              </a:rPr>
              <a:t>DE  </a:t>
            </a:r>
            <a:r>
              <a:rPr sz="1800" spc="-85" dirty="0">
                <a:solidFill>
                  <a:srgbClr val="00AEEF"/>
                </a:solidFill>
                <a:latin typeface="Arial"/>
                <a:cs typeface="Arial"/>
              </a:rPr>
              <a:t>L’EAU</a:t>
            </a:r>
            <a:endParaRPr sz="1800">
              <a:latin typeface="Arial"/>
              <a:cs typeface="Arial"/>
            </a:endParaRPr>
          </a:p>
        </p:txBody>
      </p:sp>
      <p:sp>
        <p:nvSpPr>
          <p:cNvPr id="4" name="object 4"/>
          <p:cNvSpPr txBox="1"/>
          <p:nvPr/>
        </p:nvSpPr>
        <p:spPr>
          <a:xfrm>
            <a:off x="1287625" y="5742459"/>
            <a:ext cx="311150" cy="1350645"/>
          </a:xfrm>
          <a:prstGeom prst="rect">
            <a:avLst/>
          </a:prstGeom>
        </p:spPr>
        <p:txBody>
          <a:bodyPr vert="vert270" wrap="square" lIns="0" tIns="12700" rIns="0" bIns="0" rtlCol="0">
            <a:spAutoFit/>
          </a:bodyPr>
          <a:lstStyle/>
          <a:p>
            <a:pPr marL="12700">
              <a:lnSpc>
                <a:spcPct val="100000"/>
              </a:lnSpc>
              <a:spcBef>
                <a:spcPts val="100"/>
              </a:spcBef>
            </a:pPr>
            <a:r>
              <a:rPr sz="1800" dirty="0">
                <a:solidFill>
                  <a:srgbClr val="F04C23"/>
                </a:solidFill>
                <a:latin typeface="Arial"/>
                <a:cs typeface="Arial"/>
              </a:rPr>
              <a:t>O</a:t>
            </a:r>
            <a:r>
              <a:rPr sz="1800" spc="-20" dirty="0">
                <a:solidFill>
                  <a:srgbClr val="F04C23"/>
                </a:solidFill>
                <a:latin typeface="Arial"/>
                <a:cs typeface="Arial"/>
              </a:rPr>
              <a:t>R</a:t>
            </a:r>
            <a:r>
              <a:rPr sz="1800" dirty="0">
                <a:solidFill>
                  <a:srgbClr val="F04C23"/>
                </a:solidFill>
                <a:latin typeface="Arial"/>
                <a:cs typeface="Arial"/>
              </a:rPr>
              <a:t>GANIQUE</a:t>
            </a:r>
            <a:endParaRPr sz="1800">
              <a:latin typeface="Arial"/>
              <a:cs typeface="Arial"/>
            </a:endParaRPr>
          </a:p>
        </p:txBody>
      </p:sp>
      <p:sp>
        <p:nvSpPr>
          <p:cNvPr id="5" name="object 5"/>
          <p:cNvSpPr txBox="1"/>
          <p:nvPr/>
        </p:nvSpPr>
        <p:spPr>
          <a:xfrm>
            <a:off x="1287625" y="2677893"/>
            <a:ext cx="311150" cy="1161415"/>
          </a:xfrm>
          <a:prstGeom prst="rect">
            <a:avLst/>
          </a:prstGeom>
        </p:spPr>
        <p:txBody>
          <a:bodyPr vert="vert270" wrap="square" lIns="0" tIns="12700" rIns="0" bIns="0" rtlCol="0">
            <a:spAutoFit/>
          </a:bodyPr>
          <a:lstStyle/>
          <a:p>
            <a:pPr marL="12700">
              <a:lnSpc>
                <a:spcPct val="100000"/>
              </a:lnSpc>
              <a:spcBef>
                <a:spcPts val="100"/>
              </a:spcBef>
            </a:pPr>
            <a:r>
              <a:rPr sz="1800" dirty="0">
                <a:solidFill>
                  <a:srgbClr val="41AD49"/>
                </a:solidFill>
                <a:latin typeface="Arial"/>
                <a:cs typeface="Arial"/>
              </a:rPr>
              <a:t>VÉGÉ</a:t>
            </a:r>
            <a:r>
              <a:rPr sz="1800" spc="-90" dirty="0">
                <a:solidFill>
                  <a:srgbClr val="41AD49"/>
                </a:solidFill>
                <a:latin typeface="Arial"/>
                <a:cs typeface="Arial"/>
              </a:rPr>
              <a:t>T</a:t>
            </a:r>
            <a:r>
              <a:rPr sz="1800" spc="-20" dirty="0">
                <a:solidFill>
                  <a:srgbClr val="41AD49"/>
                </a:solidFill>
                <a:latin typeface="Arial"/>
                <a:cs typeface="Arial"/>
              </a:rPr>
              <a:t>AU</a:t>
            </a:r>
            <a:r>
              <a:rPr sz="1800" dirty="0">
                <a:solidFill>
                  <a:srgbClr val="41AD49"/>
                </a:solidFill>
                <a:latin typeface="Arial"/>
                <a:cs typeface="Arial"/>
              </a:rPr>
              <a:t>X</a:t>
            </a:r>
            <a:endParaRPr sz="1800">
              <a:latin typeface="Arial"/>
              <a:cs typeface="Arial"/>
            </a:endParaRPr>
          </a:p>
        </p:txBody>
      </p:sp>
      <p:sp>
        <p:nvSpPr>
          <p:cNvPr id="6" name="object 6"/>
          <p:cNvSpPr txBox="1"/>
          <p:nvPr/>
        </p:nvSpPr>
        <p:spPr>
          <a:xfrm>
            <a:off x="1013305" y="2487333"/>
            <a:ext cx="311150" cy="4407535"/>
          </a:xfrm>
          <a:prstGeom prst="rect">
            <a:avLst/>
          </a:prstGeom>
        </p:spPr>
        <p:txBody>
          <a:bodyPr vert="vert270" wrap="square" lIns="0" tIns="12700" rIns="0" bIns="0" rtlCol="0">
            <a:spAutoFit/>
          </a:bodyPr>
          <a:lstStyle/>
          <a:p>
            <a:pPr marL="12700">
              <a:lnSpc>
                <a:spcPct val="100000"/>
              </a:lnSpc>
              <a:spcBef>
                <a:spcPts val="100"/>
              </a:spcBef>
              <a:tabLst>
                <a:tab pos="1216660" algn="l"/>
                <a:tab pos="2877820" algn="l"/>
              </a:tabLst>
            </a:pPr>
            <a:r>
              <a:rPr sz="1800" spc="-100" dirty="0">
                <a:solidFill>
                  <a:srgbClr val="F04C23"/>
                </a:solidFill>
                <a:latin typeface="Arial"/>
                <a:cs typeface="Arial"/>
              </a:rPr>
              <a:t>MATIÈRE	</a:t>
            </a:r>
            <a:r>
              <a:rPr sz="1800" spc="-110" dirty="0">
                <a:solidFill>
                  <a:srgbClr val="FFF200"/>
                </a:solidFill>
                <a:latin typeface="Arial"/>
                <a:cs typeface="Arial"/>
              </a:rPr>
              <a:t>SCHÉMAS</a:t>
            </a:r>
            <a:r>
              <a:rPr sz="1800" spc="-10" dirty="0">
                <a:solidFill>
                  <a:srgbClr val="FFF200"/>
                </a:solidFill>
                <a:latin typeface="Arial"/>
                <a:cs typeface="Arial"/>
              </a:rPr>
              <a:t> </a:t>
            </a:r>
            <a:r>
              <a:rPr sz="1800" spc="-135" dirty="0">
                <a:solidFill>
                  <a:srgbClr val="FFF200"/>
                </a:solidFill>
                <a:latin typeface="Arial"/>
                <a:cs typeface="Arial"/>
              </a:rPr>
              <a:t>DES	</a:t>
            </a:r>
            <a:r>
              <a:rPr sz="1800" spc="-110" dirty="0">
                <a:solidFill>
                  <a:srgbClr val="41AD49"/>
                </a:solidFill>
                <a:latin typeface="Arial"/>
                <a:cs typeface="Arial"/>
              </a:rPr>
              <a:t>SCHÉMAS</a:t>
            </a:r>
            <a:r>
              <a:rPr sz="1800" spc="-75" dirty="0">
                <a:solidFill>
                  <a:srgbClr val="41AD49"/>
                </a:solidFill>
                <a:latin typeface="Arial"/>
                <a:cs typeface="Arial"/>
              </a:rPr>
              <a:t> </a:t>
            </a:r>
            <a:r>
              <a:rPr sz="1800" spc="-135" dirty="0">
                <a:solidFill>
                  <a:srgbClr val="41AD49"/>
                </a:solidFill>
                <a:latin typeface="Arial"/>
                <a:cs typeface="Arial"/>
              </a:rPr>
              <a:t>DES</a:t>
            </a:r>
            <a:endParaRPr sz="1800">
              <a:latin typeface="Arial"/>
              <a:cs typeface="Arial"/>
            </a:endParaRPr>
          </a:p>
        </p:txBody>
      </p:sp>
      <p:sp>
        <p:nvSpPr>
          <p:cNvPr id="7" name="object 7"/>
          <p:cNvSpPr txBox="1"/>
          <p:nvPr/>
        </p:nvSpPr>
        <p:spPr>
          <a:xfrm>
            <a:off x="1287625" y="4406635"/>
            <a:ext cx="311150" cy="1026794"/>
          </a:xfrm>
          <a:prstGeom prst="rect">
            <a:avLst/>
          </a:prstGeom>
        </p:spPr>
        <p:txBody>
          <a:bodyPr vert="vert270" wrap="square" lIns="0" tIns="12700" rIns="0" bIns="0" rtlCol="0">
            <a:spAutoFit/>
          </a:bodyPr>
          <a:lstStyle/>
          <a:p>
            <a:pPr marL="12700">
              <a:lnSpc>
                <a:spcPct val="100000"/>
              </a:lnSpc>
              <a:spcBef>
                <a:spcPts val="100"/>
              </a:spcBef>
            </a:pPr>
            <a:r>
              <a:rPr sz="1800" dirty="0">
                <a:solidFill>
                  <a:srgbClr val="FFF200"/>
                </a:solidFill>
                <a:latin typeface="Arial"/>
                <a:cs typeface="Arial"/>
              </a:rPr>
              <a:t>ANIM</a:t>
            </a:r>
            <a:r>
              <a:rPr sz="1800" spc="-20" dirty="0">
                <a:solidFill>
                  <a:srgbClr val="FFF200"/>
                </a:solidFill>
                <a:latin typeface="Arial"/>
                <a:cs typeface="Arial"/>
              </a:rPr>
              <a:t>AU</a:t>
            </a:r>
            <a:r>
              <a:rPr sz="1800" dirty="0">
                <a:solidFill>
                  <a:srgbClr val="FFF200"/>
                </a:solidFill>
                <a:latin typeface="Arial"/>
                <a:cs typeface="Arial"/>
              </a:rPr>
              <a:t>X</a:t>
            </a:r>
            <a:endParaRPr sz="1800">
              <a:latin typeface="Arial"/>
              <a:cs typeface="Arial"/>
            </a:endParaRPr>
          </a:p>
        </p:txBody>
      </p:sp>
      <p:grpSp>
        <p:nvGrpSpPr>
          <p:cNvPr id="8" name="object 8"/>
          <p:cNvGrpSpPr/>
          <p:nvPr/>
        </p:nvGrpSpPr>
        <p:grpSpPr>
          <a:xfrm>
            <a:off x="1644002" y="5767704"/>
            <a:ext cx="8587740" cy="1332230"/>
            <a:chOff x="1644002" y="5767704"/>
            <a:chExt cx="8587740" cy="1332230"/>
          </a:xfrm>
        </p:grpSpPr>
        <p:sp>
          <p:nvSpPr>
            <p:cNvPr id="9" name="object 9"/>
            <p:cNvSpPr/>
            <p:nvPr/>
          </p:nvSpPr>
          <p:spPr>
            <a:xfrm>
              <a:off x="1650352" y="5774054"/>
              <a:ext cx="8575675" cy="1319530"/>
            </a:xfrm>
            <a:custGeom>
              <a:avLst/>
              <a:gdLst/>
              <a:ahLst/>
              <a:cxnLst/>
              <a:rect l="l" t="t" r="r" b="b"/>
              <a:pathLst>
                <a:path w="8575675" h="1319529">
                  <a:moveTo>
                    <a:pt x="8575103" y="1319288"/>
                  </a:moveTo>
                  <a:lnTo>
                    <a:pt x="8575103" y="0"/>
                  </a:lnTo>
                  <a:lnTo>
                    <a:pt x="0" y="0"/>
                  </a:lnTo>
                  <a:lnTo>
                    <a:pt x="0" y="1319288"/>
                  </a:lnTo>
                  <a:lnTo>
                    <a:pt x="8575103" y="1319288"/>
                  </a:lnTo>
                  <a:close/>
                </a:path>
              </a:pathLst>
            </a:custGeom>
            <a:solidFill>
              <a:srgbClr val="F8A37D"/>
            </a:solidFill>
          </p:spPr>
          <p:txBody>
            <a:bodyPr wrap="square" lIns="0" tIns="0" rIns="0" bIns="0" rtlCol="0"/>
            <a:lstStyle/>
            <a:p>
              <a:endParaRPr/>
            </a:p>
          </p:txBody>
        </p:sp>
        <p:sp>
          <p:nvSpPr>
            <p:cNvPr id="10" name="object 10"/>
            <p:cNvSpPr/>
            <p:nvPr/>
          </p:nvSpPr>
          <p:spPr>
            <a:xfrm>
              <a:off x="1644002" y="5767704"/>
              <a:ext cx="8587740" cy="1332230"/>
            </a:xfrm>
            <a:custGeom>
              <a:avLst/>
              <a:gdLst/>
              <a:ahLst/>
              <a:cxnLst/>
              <a:rect l="l" t="t" r="r" b="b"/>
              <a:pathLst>
                <a:path w="8587740" h="1332229">
                  <a:moveTo>
                    <a:pt x="8587740" y="0"/>
                  </a:moveTo>
                  <a:lnTo>
                    <a:pt x="8575040" y="0"/>
                  </a:lnTo>
                  <a:lnTo>
                    <a:pt x="12700" y="0"/>
                  </a:lnTo>
                  <a:lnTo>
                    <a:pt x="0" y="0"/>
                  </a:lnTo>
                  <a:lnTo>
                    <a:pt x="0" y="6362"/>
                  </a:lnTo>
                  <a:lnTo>
                    <a:pt x="0" y="1332001"/>
                  </a:lnTo>
                  <a:lnTo>
                    <a:pt x="6337" y="1332001"/>
                  </a:lnTo>
                  <a:lnTo>
                    <a:pt x="12687" y="1332001"/>
                  </a:lnTo>
                  <a:lnTo>
                    <a:pt x="12687" y="6362"/>
                  </a:lnTo>
                  <a:lnTo>
                    <a:pt x="12700" y="12712"/>
                  </a:lnTo>
                  <a:lnTo>
                    <a:pt x="8575040" y="12712"/>
                  </a:lnTo>
                  <a:lnTo>
                    <a:pt x="8575040" y="1319301"/>
                  </a:lnTo>
                  <a:lnTo>
                    <a:pt x="12700" y="1319301"/>
                  </a:lnTo>
                  <a:lnTo>
                    <a:pt x="12700" y="1332001"/>
                  </a:lnTo>
                  <a:lnTo>
                    <a:pt x="8575040" y="1332001"/>
                  </a:lnTo>
                  <a:lnTo>
                    <a:pt x="8587740" y="1332001"/>
                  </a:lnTo>
                  <a:lnTo>
                    <a:pt x="8587740" y="0"/>
                  </a:lnTo>
                  <a:close/>
                </a:path>
              </a:pathLst>
            </a:custGeom>
            <a:solidFill>
              <a:srgbClr val="F04C23"/>
            </a:solidFill>
          </p:spPr>
          <p:txBody>
            <a:bodyPr wrap="square" lIns="0" tIns="0" rIns="0" bIns="0" rtlCol="0"/>
            <a:lstStyle/>
            <a:p>
              <a:endParaRPr/>
            </a:p>
          </p:txBody>
        </p:sp>
      </p:grpSp>
      <p:sp>
        <p:nvSpPr>
          <p:cNvPr id="11" name="object 11"/>
          <p:cNvSpPr txBox="1"/>
          <p:nvPr/>
        </p:nvSpPr>
        <p:spPr>
          <a:xfrm>
            <a:off x="5618619" y="5840298"/>
            <a:ext cx="513715" cy="394980"/>
          </a:xfrm>
          <a:prstGeom prst="rect">
            <a:avLst/>
          </a:prstGeom>
        </p:spPr>
        <p:txBody>
          <a:bodyPr vert="horz" wrap="square" lIns="0" tIns="12700" rIns="0" bIns="0" rtlCol="0">
            <a:spAutoFit/>
          </a:bodyPr>
          <a:lstStyle/>
          <a:p>
            <a:pPr>
              <a:lnSpc>
                <a:spcPct val="100000"/>
              </a:lnSpc>
              <a:spcBef>
                <a:spcPts val="100"/>
              </a:spcBef>
            </a:pPr>
            <a:r>
              <a:rPr sz="1200" spc="-5" smtClean="0">
                <a:solidFill>
                  <a:srgbClr val="58595B"/>
                </a:solidFill>
                <a:latin typeface="Arial"/>
                <a:cs typeface="Arial"/>
              </a:rPr>
              <a:t>Fertilité</a:t>
            </a:r>
            <a:endParaRPr lang="fr-FR" sz="1200" spc="-5" dirty="0" smtClean="0">
              <a:solidFill>
                <a:srgbClr val="58595B"/>
              </a:solidFill>
              <a:latin typeface="Arial"/>
              <a:cs typeface="Arial"/>
            </a:endParaRPr>
          </a:p>
          <a:p>
            <a:pPr>
              <a:lnSpc>
                <a:spcPct val="100000"/>
              </a:lnSpc>
              <a:spcBef>
                <a:spcPts val="100"/>
              </a:spcBef>
            </a:pPr>
            <a:endParaRPr sz="1200">
              <a:latin typeface="Arial"/>
              <a:cs typeface="Arial"/>
            </a:endParaRPr>
          </a:p>
        </p:txBody>
      </p:sp>
      <p:sp>
        <p:nvSpPr>
          <p:cNvPr id="17" name="object 17"/>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18" name="object 18"/>
          <p:cNvSpPr txBox="1">
            <a:spLocks noGrp="1"/>
          </p:cNvSpPr>
          <p:nvPr>
            <p:ph type="sldNum" sz="quarter" idx="7"/>
          </p:nvPr>
        </p:nvSpPr>
        <p:spPr>
          <a:prstGeom prst="rect">
            <a:avLst/>
          </a:prstGeom>
        </p:spPr>
        <p:txBody>
          <a:bodyPr vert="horz" wrap="square" lIns="0" tIns="12700" rIns="0" bIns="0" rtlCol="0">
            <a:spAutoFit/>
          </a:body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6</a:t>
            </a:fld>
            <a:endParaRPr sz="1200"/>
          </a:p>
        </p:txBody>
      </p:sp>
      <p:sp>
        <p:nvSpPr>
          <p:cNvPr id="19" name="object 19"/>
          <p:cNvSpPr txBox="1">
            <a:spLocks noGrp="1"/>
          </p:cNvSpPr>
          <p:nvPr>
            <p:ph type="dt" sz="half" idx="6"/>
          </p:nvPr>
        </p:nvSpPr>
        <p:spPr>
          <a:prstGeom prst="rect">
            <a:avLst/>
          </a:prstGeom>
        </p:spPr>
        <p:txBody>
          <a:bodyPr vert="horz" wrap="square" lIns="0" tIns="12700" rIns="0" bIns="0" rtlCol="0">
            <a:spAutoFit/>
          </a:body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sp>
        <p:nvSpPr>
          <p:cNvPr id="12" name="object 12"/>
          <p:cNvSpPr txBox="1"/>
          <p:nvPr/>
        </p:nvSpPr>
        <p:spPr>
          <a:xfrm>
            <a:off x="2603500" y="5915025"/>
            <a:ext cx="1059180" cy="961802"/>
          </a:xfrm>
          <a:prstGeom prst="rect">
            <a:avLst/>
          </a:prstGeom>
        </p:spPr>
        <p:txBody>
          <a:bodyPr vert="horz" wrap="square" lIns="0" tIns="12700" rIns="0" bIns="0" rtlCol="0">
            <a:spAutoFit/>
          </a:bodyPr>
          <a:lstStyle/>
          <a:p>
            <a:pPr>
              <a:lnSpc>
                <a:spcPct val="100000"/>
              </a:lnSpc>
              <a:spcBef>
                <a:spcPts val="100"/>
              </a:spcBef>
            </a:pPr>
            <a:r>
              <a:rPr sz="1200" spc="20" smtClean="0">
                <a:solidFill>
                  <a:srgbClr val="58595B"/>
                </a:solidFill>
                <a:latin typeface="Arial"/>
                <a:cs typeface="Arial"/>
              </a:rPr>
              <a:t>Décomposition</a:t>
            </a:r>
            <a:endParaRPr lang="fr-FR" sz="1200" spc="20" dirty="0" smtClean="0">
              <a:solidFill>
                <a:srgbClr val="58595B"/>
              </a:solidFill>
              <a:latin typeface="Arial"/>
              <a:cs typeface="Arial"/>
            </a:endParaRPr>
          </a:p>
          <a:p>
            <a:pPr>
              <a:lnSpc>
                <a:spcPct val="100000"/>
              </a:lnSpc>
              <a:spcBef>
                <a:spcPts val="100"/>
              </a:spcBef>
            </a:pPr>
            <a:r>
              <a:rPr lang="fr-FR" sz="1200" spc="20" dirty="0" smtClean="0">
                <a:solidFill>
                  <a:srgbClr val="58595B"/>
                </a:solidFill>
                <a:latin typeface="Arial"/>
                <a:cs typeface="Arial"/>
              </a:rPr>
              <a:t>Matières organiques </a:t>
            </a:r>
            <a:r>
              <a:rPr lang="fr-FR" sz="1200" spc="20" dirty="0" err="1" smtClean="0">
                <a:solidFill>
                  <a:srgbClr val="58595B"/>
                </a:solidFill>
                <a:latin typeface="Arial"/>
                <a:cs typeface="Arial"/>
              </a:rPr>
              <a:t>decomopsés</a:t>
            </a:r>
            <a:r>
              <a:rPr lang="fr-FR" sz="1200" spc="20" dirty="0" smtClean="0">
                <a:solidFill>
                  <a:srgbClr val="58595B"/>
                </a:solidFill>
                <a:latin typeface="Arial"/>
                <a:cs typeface="Arial"/>
              </a:rPr>
              <a:t> </a:t>
            </a:r>
            <a:endParaRPr lang="fr-FR" sz="1200" spc="20" dirty="0" smtClean="0">
              <a:solidFill>
                <a:srgbClr val="58595B"/>
              </a:solidFill>
              <a:latin typeface="Arial"/>
              <a:cs typeface="Arial"/>
            </a:endParaRPr>
          </a:p>
          <a:p>
            <a:pPr>
              <a:lnSpc>
                <a:spcPct val="100000"/>
              </a:lnSpc>
              <a:spcBef>
                <a:spcPts val="100"/>
              </a:spcBef>
            </a:pPr>
            <a:endParaRPr sz="1200">
              <a:latin typeface="Arial"/>
              <a:cs typeface="Arial"/>
            </a:endParaRPr>
          </a:p>
        </p:txBody>
      </p:sp>
      <p:sp>
        <p:nvSpPr>
          <p:cNvPr id="13" name="object 13"/>
          <p:cNvSpPr txBox="1"/>
          <p:nvPr/>
        </p:nvSpPr>
        <p:spPr>
          <a:xfrm>
            <a:off x="8483130" y="5822315"/>
            <a:ext cx="777240" cy="592470"/>
          </a:xfrm>
          <a:prstGeom prst="rect">
            <a:avLst/>
          </a:prstGeom>
        </p:spPr>
        <p:txBody>
          <a:bodyPr vert="horz" wrap="square" lIns="0" tIns="12700" rIns="0" bIns="0" rtlCol="0">
            <a:spAutoFit/>
          </a:bodyPr>
          <a:lstStyle/>
          <a:p>
            <a:pPr>
              <a:lnSpc>
                <a:spcPct val="100000"/>
              </a:lnSpc>
              <a:spcBef>
                <a:spcPts val="100"/>
              </a:spcBef>
            </a:pPr>
            <a:r>
              <a:rPr sz="1200" spc="25" smtClean="0">
                <a:solidFill>
                  <a:srgbClr val="58595B"/>
                </a:solidFill>
                <a:latin typeface="Arial"/>
                <a:cs typeface="Arial"/>
              </a:rPr>
              <a:t>Nutrimen</a:t>
            </a:r>
            <a:r>
              <a:rPr sz="1200" spc="35" smtClean="0">
                <a:solidFill>
                  <a:srgbClr val="58595B"/>
                </a:solidFill>
                <a:latin typeface="Arial"/>
                <a:cs typeface="Arial"/>
              </a:rPr>
              <a:t>t</a:t>
            </a:r>
            <a:r>
              <a:rPr sz="1200" spc="-45" smtClean="0">
                <a:solidFill>
                  <a:srgbClr val="58595B"/>
                </a:solidFill>
                <a:latin typeface="Arial"/>
                <a:cs typeface="Arial"/>
              </a:rPr>
              <a:t>s</a:t>
            </a:r>
            <a:endParaRPr lang="fr-FR" sz="1200" spc="-45" dirty="0" smtClean="0">
              <a:solidFill>
                <a:srgbClr val="58595B"/>
              </a:solidFill>
              <a:latin typeface="Arial"/>
              <a:cs typeface="Arial"/>
            </a:endParaRPr>
          </a:p>
          <a:p>
            <a:pPr>
              <a:lnSpc>
                <a:spcPct val="100000"/>
              </a:lnSpc>
              <a:spcBef>
                <a:spcPts val="100"/>
              </a:spcBef>
            </a:pPr>
            <a:endParaRPr lang="fr-FR" sz="1200" spc="-45" dirty="0" smtClean="0">
              <a:solidFill>
                <a:srgbClr val="58595B"/>
              </a:solidFill>
              <a:latin typeface="Arial"/>
              <a:cs typeface="Arial"/>
            </a:endParaRPr>
          </a:p>
          <a:p>
            <a:pPr>
              <a:lnSpc>
                <a:spcPct val="100000"/>
              </a:lnSpc>
              <a:spcBef>
                <a:spcPts val="100"/>
              </a:spcBef>
            </a:pPr>
            <a:endParaRPr sz="1200">
              <a:latin typeface="Arial"/>
              <a:cs typeface="Arial"/>
            </a:endParaRPr>
          </a:p>
        </p:txBody>
      </p:sp>
      <p:sp>
        <p:nvSpPr>
          <p:cNvPr id="14" name="object 14"/>
          <p:cNvSpPr txBox="1"/>
          <p:nvPr/>
        </p:nvSpPr>
        <p:spPr>
          <a:xfrm>
            <a:off x="1669834" y="4223651"/>
            <a:ext cx="8566150" cy="1319530"/>
          </a:xfrm>
          <a:prstGeom prst="rect">
            <a:avLst/>
          </a:prstGeom>
          <a:solidFill>
            <a:srgbClr val="FFF685"/>
          </a:solidFill>
          <a:ln w="12700">
            <a:solidFill>
              <a:srgbClr val="FFF200"/>
            </a:solidFill>
          </a:ln>
        </p:spPr>
        <p:txBody>
          <a:bodyPr vert="horz" wrap="square" lIns="0" tIns="42545" rIns="0" bIns="0" rtlCol="0">
            <a:spAutoFit/>
          </a:bodyPr>
          <a:lstStyle/>
          <a:p>
            <a:pPr marL="786130">
              <a:lnSpc>
                <a:spcPct val="100000"/>
              </a:lnSpc>
              <a:spcBef>
                <a:spcPts val="335"/>
              </a:spcBef>
              <a:tabLst>
                <a:tab pos="2550160" algn="l"/>
                <a:tab pos="4929505" algn="l"/>
                <a:tab pos="7110095" algn="l"/>
              </a:tabLst>
            </a:pPr>
            <a:r>
              <a:rPr sz="1200" spc="30" dirty="0">
                <a:solidFill>
                  <a:srgbClr val="58595B"/>
                </a:solidFill>
                <a:latin typeface="Arial"/>
                <a:cs typeface="Arial"/>
              </a:rPr>
              <a:t>Habitat	</a:t>
            </a:r>
            <a:r>
              <a:rPr sz="1800" spc="30" baseline="4629" dirty="0">
                <a:solidFill>
                  <a:srgbClr val="58595B"/>
                </a:solidFill>
                <a:latin typeface="Arial"/>
                <a:cs typeface="Arial"/>
              </a:rPr>
              <a:t>Mode</a:t>
            </a:r>
            <a:r>
              <a:rPr sz="1800" spc="-15" baseline="4629" dirty="0">
                <a:solidFill>
                  <a:srgbClr val="58595B"/>
                </a:solidFill>
                <a:latin typeface="Arial"/>
                <a:cs typeface="Arial"/>
              </a:rPr>
              <a:t> </a:t>
            </a:r>
            <a:r>
              <a:rPr sz="1800" spc="37" baseline="4629" dirty="0">
                <a:solidFill>
                  <a:srgbClr val="58595B"/>
                </a:solidFill>
                <a:latin typeface="Arial"/>
                <a:cs typeface="Arial"/>
              </a:rPr>
              <a:t>de</a:t>
            </a:r>
            <a:r>
              <a:rPr sz="1800" spc="-7" baseline="4629" dirty="0">
                <a:solidFill>
                  <a:srgbClr val="58595B"/>
                </a:solidFill>
                <a:latin typeface="Arial"/>
                <a:cs typeface="Arial"/>
              </a:rPr>
              <a:t> </a:t>
            </a:r>
            <a:r>
              <a:rPr sz="1800" baseline="4629" dirty="0">
                <a:solidFill>
                  <a:srgbClr val="58595B"/>
                </a:solidFill>
                <a:latin typeface="Arial"/>
                <a:cs typeface="Arial"/>
              </a:rPr>
              <a:t>vie	</a:t>
            </a:r>
            <a:r>
              <a:rPr sz="1200" spc="-5" dirty="0">
                <a:solidFill>
                  <a:srgbClr val="58595B"/>
                </a:solidFill>
                <a:latin typeface="Arial"/>
                <a:cs typeface="Arial"/>
              </a:rPr>
              <a:t>Couleurs	</a:t>
            </a:r>
            <a:r>
              <a:rPr sz="1800" baseline="4629" dirty="0">
                <a:solidFill>
                  <a:srgbClr val="58595B"/>
                </a:solidFill>
                <a:latin typeface="Arial"/>
                <a:cs typeface="Arial"/>
              </a:rPr>
              <a:t>Biodiversité</a:t>
            </a:r>
            <a:endParaRPr sz="1800" baseline="4629">
              <a:latin typeface="Arial"/>
              <a:cs typeface="Arial"/>
            </a:endParaRPr>
          </a:p>
        </p:txBody>
      </p:sp>
      <p:sp>
        <p:nvSpPr>
          <p:cNvPr id="15" name="object 15"/>
          <p:cNvSpPr txBox="1"/>
          <p:nvPr/>
        </p:nvSpPr>
        <p:spPr>
          <a:xfrm>
            <a:off x="1671345" y="2594051"/>
            <a:ext cx="8566150" cy="1319530"/>
          </a:xfrm>
          <a:prstGeom prst="rect">
            <a:avLst/>
          </a:prstGeom>
          <a:solidFill>
            <a:srgbClr val="93C689"/>
          </a:solidFill>
          <a:ln w="12700">
            <a:solidFill>
              <a:srgbClr val="41AD49"/>
            </a:solidFill>
          </a:ln>
        </p:spPr>
        <p:txBody>
          <a:bodyPr vert="horz" wrap="square" lIns="0" tIns="31115" rIns="0" bIns="0" rtlCol="0">
            <a:spAutoFit/>
          </a:bodyPr>
          <a:lstStyle/>
          <a:p>
            <a:pPr marL="819785">
              <a:lnSpc>
                <a:spcPct val="100000"/>
              </a:lnSpc>
              <a:spcBef>
                <a:spcPts val="245"/>
              </a:spcBef>
              <a:tabLst>
                <a:tab pos="2592070" algn="l"/>
                <a:tab pos="4678680" algn="l"/>
                <a:tab pos="7117080" algn="l"/>
              </a:tabLst>
            </a:pPr>
            <a:r>
              <a:rPr sz="1200" spc="5" dirty="0">
                <a:solidFill>
                  <a:srgbClr val="58595B"/>
                </a:solidFill>
                <a:latin typeface="Arial"/>
                <a:cs typeface="Arial"/>
              </a:rPr>
              <a:t>Formes	</a:t>
            </a:r>
            <a:r>
              <a:rPr sz="1200" spc="-10" dirty="0">
                <a:solidFill>
                  <a:srgbClr val="58595B"/>
                </a:solidFill>
                <a:latin typeface="Arial"/>
                <a:cs typeface="Arial"/>
              </a:rPr>
              <a:t>Croissance	</a:t>
            </a:r>
            <a:r>
              <a:rPr sz="1200" spc="5" dirty="0">
                <a:solidFill>
                  <a:srgbClr val="58595B"/>
                </a:solidFill>
                <a:latin typeface="Arial"/>
                <a:cs typeface="Arial"/>
              </a:rPr>
              <a:t>Dissémination	</a:t>
            </a:r>
            <a:r>
              <a:rPr sz="1200" dirty="0">
                <a:solidFill>
                  <a:srgbClr val="58595B"/>
                </a:solidFill>
                <a:latin typeface="Arial"/>
                <a:cs typeface="Arial"/>
              </a:rPr>
              <a:t>Biodiversité</a:t>
            </a:r>
            <a:endParaRPr sz="1200">
              <a:latin typeface="Arial"/>
              <a:cs typeface="Arial"/>
            </a:endParaRPr>
          </a:p>
        </p:txBody>
      </p:sp>
      <p:sp>
        <p:nvSpPr>
          <p:cNvPr id="16" name="object 16"/>
          <p:cNvSpPr txBox="1"/>
          <p:nvPr/>
        </p:nvSpPr>
        <p:spPr>
          <a:xfrm>
            <a:off x="1650352" y="1002906"/>
            <a:ext cx="8566150" cy="1319530"/>
          </a:xfrm>
          <a:prstGeom prst="rect">
            <a:avLst/>
          </a:prstGeom>
          <a:solidFill>
            <a:srgbClr val="44C8F5"/>
          </a:solidFill>
          <a:ln w="12700">
            <a:solidFill>
              <a:srgbClr val="00AEEF"/>
            </a:solidFill>
          </a:ln>
        </p:spPr>
        <p:txBody>
          <a:bodyPr vert="horz" wrap="square" lIns="0" tIns="30480" rIns="0" bIns="0" rtlCol="0">
            <a:spAutoFit/>
          </a:bodyPr>
          <a:lstStyle/>
          <a:p>
            <a:pPr marL="810895">
              <a:lnSpc>
                <a:spcPct val="100000"/>
              </a:lnSpc>
              <a:spcBef>
                <a:spcPts val="240"/>
              </a:spcBef>
              <a:tabLst>
                <a:tab pos="2669540" algn="l"/>
                <a:tab pos="4796790" algn="l"/>
                <a:tab pos="7152640" algn="l"/>
              </a:tabLst>
            </a:pPr>
            <a:r>
              <a:rPr sz="1200" spc="-5" dirty="0">
                <a:solidFill>
                  <a:srgbClr val="58595B"/>
                </a:solidFill>
                <a:latin typeface="Arial"/>
                <a:cs typeface="Arial"/>
              </a:rPr>
              <a:t>Collecte	</a:t>
            </a:r>
            <a:r>
              <a:rPr sz="1200" spc="10" dirty="0">
                <a:solidFill>
                  <a:srgbClr val="58595B"/>
                </a:solidFill>
                <a:latin typeface="Arial"/>
                <a:cs typeface="Arial"/>
              </a:rPr>
              <a:t>Stockage	</a:t>
            </a:r>
            <a:r>
              <a:rPr sz="1200" spc="5" dirty="0">
                <a:solidFill>
                  <a:srgbClr val="58595B"/>
                </a:solidFill>
                <a:latin typeface="Arial"/>
                <a:cs typeface="Arial"/>
              </a:rPr>
              <a:t>Distribution	Interactions</a:t>
            </a:r>
            <a:endParaRPr sz="1200">
              <a:latin typeface="Arial"/>
              <a:cs typeface="Arial"/>
            </a:endParaRPr>
          </a:p>
        </p:txBody>
      </p:sp>
      <p:sp>
        <p:nvSpPr>
          <p:cNvPr id="20" name="ZoneTexte 19"/>
          <p:cNvSpPr txBox="1"/>
          <p:nvPr/>
        </p:nvSpPr>
        <p:spPr>
          <a:xfrm>
            <a:off x="1917700" y="1266825"/>
            <a:ext cx="2057400" cy="1015663"/>
          </a:xfrm>
          <a:prstGeom prst="rect">
            <a:avLst/>
          </a:prstGeom>
          <a:noFill/>
        </p:spPr>
        <p:txBody>
          <a:bodyPr wrap="square" rtlCol="0">
            <a:spAutoFit/>
          </a:bodyPr>
          <a:lstStyle/>
          <a:p>
            <a:r>
              <a:rPr lang="fr-FR" sz="1200" dirty="0" smtClean="0"/>
              <a:t>variations peu importantes des niveaux d’eau entre les pluies, vastes zones de débordements, lits peu </a:t>
            </a:r>
            <a:r>
              <a:rPr lang="fr-FR" sz="1200" dirty="0" smtClean="0"/>
              <a:t>creux- </a:t>
            </a:r>
            <a:endParaRPr lang="fr-FR" sz="1200" dirty="0" smtClean="0"/>
          </a:p>
          <a:p>
            <a:r>
              <a:rPr lang="fr-FR" sz="1200" dirty="0" err="1" smtClean="0"/>
              <a:t>Sés</a:t>
            </a:r>
            <a:r>
              <a:rPr lang="fr-FR" sz="1200" dirty="0" smtClean="0"/>
              <a:t>, </a:t>
            </a:r>
            <a:r>
              <a:rPr lang="fr-FR" sz="1200" dirty="0" smtClean="0"/>
              <a:t>eaux souvent claires.</a:t>
            </a:r>
            <a:endParaRPr lang="fr-FR" sz="1200" dirty="0"/>
          </a:p>
        </p:txBody>
      </p:sp>
      <p:sp>
        <p:nvSpPr>
          <p:cNvPr id="21" name="ZoneTexte 20"/>
          <p:cNvSpPr txBox="1"/>
          <p:nvPr/>
        </p:nvSpPr>
        <p:spPr>
          <a:xfrm>
            <a:off x="4203700" y="1343025"/>
            <a:ext cx="2057400" cy="830997"/>
          </a:xfrm>
          <a:prstGeom prst="rect">
            <a:avLst/>
          </a:prstGeom>
          <a:noFill/>
        </p:spPr>
        <p:txBody>
          <a:bodyPr wrap="square" rtlCol="0">
            <a:spAutoFit/>
          </a:bodyPr>
          <a:lstStyle/>
          <a:p>
            <a:r>
              <a:rPr lang="fr-FR" sz="1200" dirty="0" smtClean="0"/>
              <a:t>grands </a:t>
            </a:r>
            <a:r>
              <a:rPr lang="fr-FR" sz="1200" dirty="0" err="1" smtClean="0"/>
              <a:t>ﬂeuve</a:t>
            </a:r>
            <a:r>
              <a:rPr lang="fr-FR" sz="1200" dirty="0" smtClean="0"/>
              <a:t> </a:t>
            </a:r>
            <a:r>
              <a:rPr lang="fr-FR" sz="1200" dirty="0" smtClean="0"/>
              <a:t>et nombreux </a:t>
            </a:r>
            <a:r>
              <a:rPr lang="fr-FR" sz="1200" dirty="0" smtClean="0"/>
              <a:t>affl uents, </a:t>
            </a:r>
            <a:r>
              <a:rPr lang="fr-FR" sz="1200" dirty="0" smtClean="0"/>
              <a:t>bras morts occasionnels, lacs</a:t>
            </a:r>
            <a:r>
              <a:rPr lang="fr-FR" sz="1200" dirty="0" smtClean="0"/>
              <a:t>, Nappes </a:t>
            </a:r>
          </a:p>
          <a:p>
            <a:r>
              <a:rPr lang="fr-FR" sz="1200" dirty="0" smtClean="0"/>
              <a:t>souterraines et phréatiques</a:t>
            </a:r>
            <a:endParaRPr lang="fr-FR" sz="1200" dirty="0"/>
          </a:p>
        </p:txBody>
      </p:sp>
      <p:sp>
        <p:nvSpPr>
          <p:cNvPr id="22" name="ZoneTexte 21"/>
          <p:cNvSpPr txBox="1"/>
          <p:nvPr/>
        </p:nvSpPr>
        <p:spPr>
          <a:xfrm>
            <a:off x="6032500" y="1343025"/>
            <a:ext cx="1644296" cy="276999"/>
          </a:xfrm>
          <a:prstGeom prst="rect">
            <a:avLst/>
          </a:prstGeom>
          <a:noFill/>
        </p:spPr>
        <p:txBody>
          <a:bodyPr wrap="none" rtlCol="0">
            <a:spAutoFit/>
          </a:bodyPr>
          <a:lstStyle/>
          <a:p>
            <a:r>
              <a:rPr lang="fr-FR" sz="1200" dirty="0" smtClean="0"/>
              <a:t>Aux plantes et animaux</a:t>
            </a:r>
            <a:endParaRPr lang="fr-FR" sz="1200" dirty="0"/>
          </a:p>
        </p:txBody>
      </p:sp>
      <p:sp>
        <p:nvSpPr>
          <p:cNvPr id="23" name="ZoneTexte 22"/>
          <p:cNvSpPr txBox="1"/>
          <p:nvPr/>
        </p:nvSpPr>
        <p:spPr>
          <a:xfrm>
            <a:off x="7556500" y="1343025"/>
            <a:ext cx="2984500" cy="461665"/>
          </a:xfrm>
          <a:prstGeom prst="rect">
            <a:avLst/>
          </a:prstGeom>
          <a:noFill/>
        </p:spPr>
        <p:txBody>
          <a:bodyPr wrap="square" rtlCol="0">
            <a:spAutoFit/>
          </a:bodyPr>
          <a:lstStyle/>
          <a:p>
            <a:r>
              <a:rPr lang="fr-FR" sz="1200" dirty="0" smtClean="0"/>
              <a:t> les sols sont généralement riches </a:t>
            </a:r>
            <a:endParaRPr lang="fr-FR" sz="1200" dirty="0" smtClean="0"/>
          </a:p>
          <a:p>
            <a:r>
              <a:rPr lang="fr-FR" sz="1200" dirty="0" smtClean="0"/>
              <a:t>en </a:t>
            </a:r>
            <a:r>
              <a:rPr lang="fr-FR" sz="1200" dirty="0" smtClean="0"/>
              <a:t>nutriment, fertiles, aptes aux cultures</a:t>
            </a:r>
            <a:endParaRPr lang="fr-FR" sz="1200" dirty="0"/>
          </a:p>
        </p:txBody>
      </p:sp>
      <p:sp>
        <p:nvSpPr>
          <p:cNvPr id="24" name="ZoneTexte 23"/>
          <p:cNvSpPr txBox="1"/>
          <p:nvPr/>
        </p:nvSpPr>
        <p:spPr>
          <a:xfrm>
            <a:off x="1993900" y="2943225"/>
            <a:ext cx="1791837" cy="738664"/>
          </a:xfrm>
          <a:prstGeom prst="rect">
            <a:avLst/>
          </a:prstGeom>
          <a:noFill/>
        </p:spPr>
        <p:txBody>
          <a:bodyPr wrap="none" rtlCol="0">
            <a:spAutoFit/>
          </a:bodyPr>
          <a:lstStyle/>
          <a:p>
            <a:r>
              <a:rPr lang="fr-FR" sz="1200" dirty="0" smtClean="0"/>
              <a:t>Arbre, arbustes ,buissons </a:t>
            </a:r>
          </a:p>
          <a:p>
            <a:r>
              <a:rPr lang="fr-FR" sz="1200" dirty="0" smtClean="0"/>
              <a:t>, herber , liane</a:t>
            </a:r>
          </a:p>
          <a:p>
            <a:r>
              <a:rPr lang="fr-FR" dirty="0" smtClean="0"/>
              <a:t> </a:t>
            </a:r>
            <a:endParaRPr lang="fr-FR" dirty="0"/>
          </a:p>
        </p:txBody>
      </p:sp>
      <p:sp>
        <p:nvSpPr>
          <p:cNvPr id="25" name="ZoneTexte 24"/>
          <p:cNvSpPr txBox="1"/>
          <p:nvPr/>
        </p:nvSpPr>
        <p:spPr>
          <a:xfrm>
            <a:off x="4051301" y="3019425"/>
            <a:ext cx="1371600" cy="461665"/>
          </a:xfrm>
          <a:prstGeom prst="rect">
            <a:avLst/>
          </a:prstGeom>
          <a:noFill/>
        </p:spPr>
        <p:txBody>
          <a:bodyPr wrap="square" rtlCol="0">
            <a:spAutoFit/>
          </a:bodyPr>
          <a:lstStyle/>
          <a:p>
            <a:r>
              <a:rPr lang="fr-FR" sz="1200" dirty="0" smtClean="0"/>
              <a:t>étalé en parasol ou en boule</a:t>
            </a:r>
            <a:endParaRPr lang="fr-FR" sz="1200" dirty="0"/>
          </a:p>
        </p:txBody>
      </p:sp>
      <p:sp>
        <p:nvSpPr>
          <p:cNvPr id="26" name="ZoneTexte 25"/>
          <p:cNvSpPr txBox="1"/>
          <p:nvPr/>
        </p:nvSpPr>
        <p:spPr>
          <a:xfrm>
            <a:off x="5651500" y="2943225"/>
            <a:ext cx="1825436" cy="461665"/>
          </a:xfrm>
          <a:prstGeom prst="rect">
            <a:avLst/>
          </a:prstGeom>
          <a:noFill/>
        </p:spPr>
        <p:txBody>
          <a:bodyPr wrap="none" rtlCol="0">
            <a:spAutoFit/>
          </a:bodyPr>
          <a:lstStyle/>
          <a:p>
            <a:r>
              <a:rPr lang="fr-FR" sz="1200" dirty="0" smtClean="0"/>
              <a:t>dispersion </a:t>
            </a:r>
            <a:r>
              <a:rPr lang="fr-FR" sz="1200" dirty="0" smtClean="0"/>
              <a:t>des graines </a:t>
            </a:r>
          </a:p>
          <a:p>
            <a:r>
              <a:rPr lang="fr-FR" sz="1200" dirty="0" smtClean="0"/>
              <a:t>par </a:t>
            </a:r>
            <a:r>
              <a:rPr lang="fr-FR" sz="1200" dirty="0" smtClean="0"/>
              <a:t>le vent et par zoochori</a:t>
            </a:r>
            <a:endParaRPr lang="fr-FR" sz="1200" dirty="0"/>
          </a:p>
        </p:txBody>
      </p:sp>
      <p:sp>
        <p:nvSpPr>
          <p:cNvPr id="27" name="ZoneTexte 26"/>
          <p:cNvSpPr txBox="1"/>
          <p:nvPr/>
        </p:nvSpPr>
        <p:spPr>
          <a:xfrm>
            <a:off x="8013700" y="2943225"/>
            <a:ext cx="2098588" cy="830997"/>
          </a:xfrm>
          <a:prstGeom prst="rect">
            <a:avLst/>
          </a:prstGeom>
          <a:noFill/>
        </p:spPr>
        <p:txBody>
          <a:bodyPr wrap="none" rtlCol="0">
            <a:spAutoFit/>
          </a:bodyPr>
          <a:lstStyle/>
          <a:p>
            <a:r>
              <a:rPr lang="fr-FR" sz="1200" dirty="0" smtClean="0"/>
              <a:t>Le milieu étant très ouvert, </a:t>
            </a:r>
            <a:endParaRPr lang="fr-FR" sz="1200" dirty="0" smtClean="0"/>
          </a:p>
          <a:p>
            <a:r>
              <a:rPr lang="fr-FR" sz="1200" dirty="0" smtClean="0"/>
              <a:t>on </a:t>
            </a:r>
            <a:r>
              <a:rPr lang="fr-FR" sz="1200" dirty="0" smtClean="0"/>
              <a:t>trouve une grande </a:t>
            </a:r>
            <a:r>
              <a:rPr lang="fr-FR" sz="1200" dirty="0" smtClean="0"/>
              <a:t>diversité</a:t>
            </a:r>
          </a:p>
          <a:p>
            <a:r>
              <a:rPr lang="fr-FR" sz="1200" dirty="0" smtClean="0"/>
              <a:t> </a:t>
            </a:r>
            <a:r>
              <a:rPr lang="fr-FR" sz="1200" dirty="0" smtClean="0"/>
              <a:t>d’espèces herbacées, </a:t>
            </a:r>
            <a:endParaRPr lang="fr-FR" sz="1200" dirty="0" smtClean="0"/>
          </a:p>
          <a:p>
            <a:r>
              <a:rPr lang="fr-FR" sz="1200" dirty="0" smtClean="0"/>
              <a:t>annuelles </a:t>
            </a:r>
            <a:r>
              <a:rPr lang="fr-FR" sz="1200" dirty="0" smtClean="0"/>
              <a:t>et pérennes</a:t>
            </a:r>
            <a:endParaRPr lang="fr-FR" sz="1200" dirty="0"/>
          </a:p>
        </p:txBody>
      </p:sp>
      <p:sp>
        <p:nvSpPr>
          <p:cNvPr id="28" name="ZoneTexte 27"/>
          <p:cNvSpPr txBox="1"/>
          <p:nvPr/>
        </p:nvSpPr>
        <p:spPr>
          <a:xfrm>
            <a:off x="1917700" y="4695825"/>
            <a:ext cx="1232197" cy="276999"/>
          </a:xfrm>
          <a:prstGeom prst="rect">
            <a:avLst/>
          </a:prstGeom>
          <a:noFill/>
        </p:spPr>
        <p:txBody>
          <a:bodyPr wrap="none" rtlCol="0">
            <a:spAutoFit/>
          </a:bodyPr>
          <a:lstStyle/>
          <a:p>
            <a:r>
              <a:rPr lang="fr-FR" sz="1200" dirty="0" smtClean="0"/>
              <a:t>sur et dans le </a:t>
            </a:r>
            <a:r>
              <a:rPr lang="fr-FR" sz="1200" dirty="0" smtClean="0"/>
              <a:t>sol</a:t>
            </a:r>
            <a:endParaRPr lang="fr-FR" sz="1200" dirty="0"/>
          </a:p>
        </p:txBody>
      </p:sp>
      <p:sp>
        <p:nvSpPr>
          <p:cNvPr id="29" name="ZoneTexte 28"/>
          <p:cNvSpPr txBox="1"/>
          <p:nvPr/>
        </p:nvSpPr>
        <p:spPr>
          <a:xfrm>
            <a:off x="3060700" y="4467225"/>
            <a:ext cx="3581400" cy="1200329"/>
          </a:xfrm>
          <a:prstGeom prst="rect">
            <a:avLst/>
          </a:prstGeom>
          <a:noFill/>
        </p:spPr>
        <p:txBody>
          <a:bodyPr wrap="square" rtlCol="0">
            <a:spAutoFit/>
          </a:bodyPr>
          <a:lstStyle/>
          <a:p>
            <a:r>
              <a:rPr lang="fr-FR" sz="1200" dirty="0" smtClean="0"/>
              <a:t>Les animaux se reproduisent lorsque </a:t>
            </a:r>
            <a:r>
              <a:rPr lang="fr-FR" sz="1200" dirty="0" smtClean="0"/>
              <a:t>l’alimentation</a:t>
            </a:r>
          </a:p>
          <a:p>
            <a:r>
              <a:rPr lang="fr-FR" sz="1200" dirty="0" smtClean="0"/>
              <a:t> </a:t>
            </a:r>
            <a:r>
              <a:rPr lang="fr-FR" sz="1200" dirty="0" smtClean="0"/>
              <a:t>est la plus </a:t>
            </a:r>
            <a:r>
              <a:rPr lang="fr-FR" sz="1200" dirty="0" smtClean="0"/>
              <a:t>abondante. Les </a:t>
            </a:r>
            <a:r>
              <a:rPr lang="fr-FR" sz="1200" dirty="0" smtClean="0"/>
              <a:t>herbivores forment de </a:t>
            </a:r>
            <a:r>
              <a:rPr lang="fr-FR" sz="1200" dirty="0" smtClean="0"/>
              <a:t>larges </a:t>
            </a:r>
            <a:r>
              <a:rPr lang="fr-FR" sz="1200" dirty="0" smtClean="0"/>
              <a:t>hordes groupées par </a:t>
            </a:r>
            <a:endParaRPr lang="fr-FR" sz="1200" dirty="0" smtClean="0"/>
          </a:p>
          <a:p>
            <a:r>
              <a:rPr lang="fr-FR" sz="1200" dirty="0" smtClean="0"/>
              <a:t>la </a:t>
            </a:r>
            <a:r>
              <a:rPr lang="fr-FR" sz="1200" dirty="0" smtClean="0"/>
              <a:t>pression des prédateurs et  </a:t>
            </a:r>
            <a:r>
              <a:rPr lang="fr-FR" sz="1200" dirty="0" smtClean="0"/>
              <a:t>se </a:t>
            </a:r>
            <a:r>
              <a:rPr lang="fr-FR" sz="1200" dirty="0" smtClean="0"/>
              <a:t>déplaçant sur de grands parcours avec </a:t>
            </a:r>
          </a:p>
          <a:p>
            <a:r>
              <a:rPr lang="fr-FR" sz="1200" dirty="0" smtClean="0"/>
              <a:t>un temps de séjours au même endroit cour</a:t>
            </a:r>
            <a:endParaRPr lang="fr-FR" sz="1200" dirty="0"/>
          </a:p>
        </p:txBody>
      </p:sp>
      <p:sp>
        <p:nvSpPr>
          <p:cNvPr id="30" name="ZoneTexte 29"/>
          <p:cNvSpPr txBox="1"/>
          <p:nvPr/>
        </p:nvSpPr>
        <p:spPr>
          <a:xfrm>
            <a:off x="6565901" y="4543425"/>
            <a:ext cx="1143000" cy="461665"/>
          </a:xfrm>
          <a:prstGeom prst="rect">
            <a:avLst/>
          </a:prstGeom>
          <a:noFill/>
        </p:spPr>
        <p:txBody>
          <a:bodyPr wrap="square" rtlCol="0">
            <a:spAutoFit/>
          </a:bodyPr>
          <a:lstStyle/>
          <a:p>
            <a:r>
              <a:rPr lang="fr-FR" sz="1200" dirty="0" smtClean="0"/>
              <a:t>couleurs </a:t>
            </a:r>
            <a:r>
              <a:rPr lang="fr-FR" sz="1200" dirty="0" err="1" smtClean="0"/>
              <a:t>camouﬂages</a:t>
            </a:r>
            <a:endParaRPr lang="fr-FR" sz="1200" dirty="0"/>
          </a:p>
        </p:txBody>
      </p:sp>
      <p:sp>
        <p:nvSpPr>
          <p:cNvPr id="31" name="ZoneTexte 30"/>
          <p:cNvSpPr txBox="1"/>
          <p:nvPr/>
        </p:nvSpPr>
        <p:spPr>
          <a:xfrm>
            <a:off x="7785100" y="4619625"/>
            <a:ext cx="2514600" cy="830997"/>
          </a:xfrm>
          <a:prstGeom prst="rect">
            <a:avLst/>
          </a:prstGeom>
          <a:noFill/>
        </p:spPr>
        <p:txBody>
          <a:bodyPr wrap="square" rtlCol="0">
            <a:spAutoFit/>
          </a:bodyPr>
          <a:lstStyle/>
          <a:p>
            <a:r>
              <a:rPr lang="fr-FR" sz="1200" dirty="0" smtClean="0"/>
              <a:t>Espèces peu spécifiques, la biodiversité est moins importante qu’en forêt tropicale, ce qui augmente la taille des niches</a:t>
            </a:r>
            <a:endParaRPr lang="fr-FR" sz="1200" dirty="0"/>
          </a:p>
        </p:txBody>
      </p:sp>
      <p:sp>
        <p:nvSpPr>
          <p:cNvPr id="32" name="Rectangle 31"/>
          <p:cNvSpPr/>
          <p:nvPr/>
        </p:nvSpPr>
        <p:spPr>
          <a:xfrm>
            <a:off x="4737100" y="6143625"/>
            <a:ext cx="2067554" cy="276999"/>
          </a:xfrm>
          <a:prstGeom prst="rect">
            <a:avLst/>
          </a:prstGeom>
        </p:spPr>
        <p:txBody>
          <a:bodyPr wrap="none">
            <a:spAutoFit/>
          </a:bodyPr>
          <a:lstStyle/>
          <a:p>
            <a:pPr>
              <a:lnSpc>
                <a:spcPct val="100000"/>
              </a:lnSpc>
              <a:spcBef>
                <a:spcPts val="100"/>
              </a:spcBef>
            </a:pPr>
            <a:r>
              <a:rPr lang="fr-FR" sz="1200" spc="20" dirty="0" smtClean="0">
                <a:solidFill>
                  <a:srgbClr val="58595B"/>
                </a:solidFill>
                <a:latin typeface="Arial"/>
                <a:cs typeface="Arial"/>
              </a:rPr>
              <a:t>bien pourvus en nutriment,</a:t>
            </a:r>
          </a:p>
        </p:txBody>
      </p:sp>
      <p:sp>
        <p:nvSpPr>
          <p:cNvPr id="33" name="Rectangle 32"/>
          <p:cNvSpPr/>
          <p:nvPr/>
        </p:nvSpPr>
        <p:spPr>
          <a:xfrm>
            <a:off x="6946900" y="5915025"/>
            <a:ext cx="3441700" cy="1200329"/>
          </a:xfrm>
          <a:prstGeom prst="rect">
            <a:avLst/>
          </a:prstGeom>
        </p:spPr>
        <p:txBody>
          <a:bodyPr wrap="square">
            <a:spAutoFit/>
          </a:bodyPr>
          <a:lstStyle/>
          <a:p>
            <a:r>
              <a:rPr lang="fr-FR" sz="1200" dirty="0" smtClean="0"/>
              <a:t>très lent; la matière organique est fractionnée sous l’</a:t>
            </a:r>
            <a:r>
              <a:rPr lang="fr-FR" sz="1200" dirty="0" err="1" smtClean="0"/>
              <a:t>eff</a:t>
            </a:r>
            <a:r>
              <a:rPr lang="fr-FR" sz="1200" dirty="0" smtClean="0"/>
              <a:t> et du piétinement et du vent, et sont oxydées, et non </a:t>
            </a:r>
          </a:p>
          <a:p>
            <a:r>
              <a:rPr lang="fr-FR" sz="1200" dirty="0" smtClean="0"/>
              <a:t>composté. Il n’y a pas de stockage, les nutriments sont facilement emporté par les pluies ou l’</a:t>
            </a:r>
            <a:r>
              <a:rPr lang="fr-FR" sz="1200" dirty="0" err="1" smtClean="0"/>
              <a:t>inﬁ</a:t>
            </a:r>
            <a:r>
              <a:rPr lang="fr-FR" sz="1200" dirty="0" smtClean="0"/>
              <a:t> </a:t>
            </a:r>
            <a:r>
              <a:rPr lang="fr-FR" sz="1200" dirty="0" err="1" smtClean="0"/>
              <a:t>ltration</a:t>
            </a:r>
            <a:endParaRPr lang="fr-FR"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8800" y="1208316"/>
            <a:ext cx="311150" cy="929005"/>
          </a:xfrm>
          <a:prstGeom prst="rect">
            <a:avLst/>
          </a:prstGeom>
        </p:spPr>
        <p:txBody>
          <a:bodyPr vert="vert270" wrap="square" lIns="0" tIns="12700" rIns="0" bIns="0" rtlCol="0">
            <a:spAutoFit/>
          </a:bodyPr>
          <a:lstStyle/>
          <a:p>
            <a:pPr marL="12700">
              <a:lnSpc>
                <a:spcPct val="100000"/>
              </a:lnSpc>
              <a:spcBef>
                <a:spcPts val="100"/>
              </a:spcBef>
            </a:pPr>
            <a:r>
              <a:rPr sz="1800" dirty="0">
                <a:solidFill>
                  <a:srgbClr val="00AEEF"/>
                </a:solidFill>
                <a:latin typeface="Arial"/>
                <a:cs typeface="Arial"/>
              </a:rPr>
              <a:t>SOCIÉTÉ</a:t>
            </a:r>
            <a:endParaRPr sz="1800">
              <a:latin typeface="Arial"/>
              <a:cs typeface="Arial"/>
            </a:endParaRPr>
          </a:p>
        </p:txBody>
      </p:sp>
      <p:sp>
        <p:nvSpPr>
          <p:cNvPr id="11" name="object 11"/>
          <p:cNvSpPr txBox="1">
            <a:spLocks noGrp="1"/>
          </p:cNvSpPr>
          <p:nvPr>
            <p:ph type="ftr" sz="quarter" idx="5"/>
          </p:nvPr>
        </p:nvSpPr>
        <p:spPr>
          <a:prstGeom prst="rect">
            <a:avLst/>
          </a:prstGeom>
        </p:spPr>
        <p:txBody>
          <a:bodyPr vert="horz" wrap="square" lIns="0" tIns="12700" rIns="0" bIns="0" rtlCol="0">
            <a:spAutoFit/>
          </a:bodyPr>
          <a:lstStyle/>
          <a:p>
            <a:pPr marL="12700">
              <a:lnSpc>
                <a:spcPct val="100000"/>
              </a:lnSpc>
              <a:spcBef>
                <a:spcPts val="100"/>
              </a:spcBef>
            </a:pPr>
            <a:r>
              <a:rPr spc="5" dirty="0">
                <a:solidFill>
                  <a:srgbClr val="70B965"/>
                </a:solidFill>
              </a:rPr>
              <a:t>Chapitre </a:t>
            </a:r>
            <a:r>
              <a:rPr spc="-10" dirty="0">
                <a:solidFill>
                  <a:srgbClr val="70B965"/>
                </a:solidFill>
              </a:rPr>
              <a:t>2 </a:t>
            </a:r>
            <a:r>
              <a:rPr spc="5" dirty="0"/>
              <a:t>Connaitre </a:t>
            </a:r>
            <a:r>
              <a:rPr spc="10" dirty="0"/>
              <a:t>l’environnement </a:t>
            </a:r>
            <a:r>
              <a:rPr spc="30" dirty="0"/>
              <a:t>du</a:t>
            </a:r>
            <a:r>
              <a:rPr spc="-55" dirty="0"/>
              <a:t> </a:t>
            </a:r>
            <a:r>
              <a:rPr spc="25" dirty="0"/>
              <a:t>projet</a:t>
            </a:r>
          </a:p>
        </p:txBody>
      </p:sp>
      <p:sp>
        <p:nvSpPr>
          <p:cNvPr id="12" name="object 12"/>
          <p:cNvSpPr txBox="1">
            <a:spLocks noGrp="1"/>
          </p:cNvSpPr>
          <p:nvPr>
            <p:ph type="sldNum" sz="quarter" idx="7"/>
          </p:nvPr>
        </p:nvSpPr>
        <p:spPr>
          <a:prstGeom prst="rect">
            <a:avLst/>
          </a:prstGeom>
        </p:spPr>
        <p:txBody>
          <a:bodyPr vert="horz" wrap="square" lIns="0" tIns="12700" rIns="0" bIns="0" rtlCol="0">
            <a:spAutoFit/>
          </a:bodyPr>
          <a:lstStyle/>
          <a:p>
            <a:pPr marL="12700">
              <a:lnSpc>
                <a:spcPct val="100000"/>
              </a:lnSpc>
              <a:spcBef>
                <a:spcPts val="100"/>
              </a:spcBef>
              <a:tabLst>
                <a:tab pos="2300605" algn="l"/>
              </a:tabLst>
            </a:pPr>
            <a:r>
              <a:rPr sz="1500" spc="-22" baseline="2777" dirty="0">
                <a:solidFill>
                  <a:srgbClr val="70B965"/>
                </a:solidFill>
              </a:rPr>
              <a:t>Exercice   </a:t>
            </a:r>
            <a:r>
              <a:rPr sz="1500" spc="15" baseline="2777" dirty="0"/>
              <a:t>Portrait </a:t>
            </a:r>
            <a:r>
              <a:rPr sz="1500" spc="22" baseline="2777" dirty="0"/>
              <a:t>de </a:t>
            </a:r>
            <a:r>
              <a:rPr sz="1500" spc="82" baseline="2777" dirty="0"/>
              <a:t>ma</a:t>
            </a:r>
            <a:r>
              <a:rPr sz="1500" spc="-7" baseline="2777" dirty="0"/>
              <a:t> </a:t>
            </a:r>
            <a:r>
              <a:rPr sz="1500" spc="22" baseline="2777" dirty="0"/>
              <a:t>biorégion	</a:t>
            </a:r>
            <a:fld id="{81D60167-4931-47E6-BA6A-407CBD079E47}" type="slidenum">
              <a:rPr sz="1200" spc="-10" dirty="0">
                <a:solidFill>
                  <a:srgbClr val="231F20"/>
                </a:solidFill>
              </a:rPr>
              <a:pPr marL="12700">
                <a:lnSpc>
                  <a:spcPct val="100000"/>
                </a:lnSpc>
                <a:spcBef>
                  <a:spcPts val="100"/>
                </a:spcBef>
                <a:tabLst>
                  <a:tab pos="2300605" algn="l"/>
                </a:tabLst>
              </a:pPr>
              <a:t>7</a:t>
            </a:fld>
            <a:endParaRPr sz="1200"/>
          </a:p>
        </p:txBody>
      </p:sp>
      <p:sp>
        <p:nvSpPr>
          <p:cNvPr id="13" name="object 13"/>
          <p:cNvSpPr txBox="1">
            <a:spLocks noGrp="1"/>
          </p:cNvSpPr>
          <p:nvPr>
            <p:ph type="dt" sz="half" idx="6"/>
          </p:nvPr>
        </p:nvSpPr>
        <p:spPr>
          <a:prstGeom prst="rect">
            <a:avLst/>
          </a:prstGeom>
        </p:spPr>
        <p:txBody>
          <a:bodyPr vert="horz" wrap="square" lIns="0" tIns="12700" rIns="0" bIns="0" rtlCol="0">
            <a:spAutoFit/>
          </a:bodyPr>
          <a:lstStyle/>
          <a:p>
            <a:pPr marL="12700">
              <a:lnSpc>
                <a:spcPct val="100000"/>
              </a:lnSpc>
              <a:spcBef>
                <a:spcPts val="100"/>
              </a:spcBef>
            </a:pPr>
            <a:r>
              <a:rPr spc="10" dirty="0">
                <a:solidFill>
                  <a:srgbClr val="F04C23"/>
                </a:solidFill>
              </a:rPr>
              <a:t>L’ombre </a:t>
            </a:r>
            <a:r>
              <a:rPr spc="30" dirty="0">
                <a:solidFill>
                  <a:srgbClr val="F04C23"/>
                </a:solidFill>
              </a:rPr>
              <a:t>du </a:t>
            </a:r>
            <a:r>
              <a:rPr spc="20" dirty="0">
                <a:solidFill>
                  <a:srgbClr val="F04C23"/>
                </a:solidFill>
              </a:rPr>
              <a:t>palmier </a:t>
            </a:r>
            <a:r>
              <a:rPr spc="-5" dirty="0"/>
              <a:t>Pour </a:t>
            </a:r>
            <a:r>
              <a:rPr dirty="0"/>
              <a:t>vos </a:t>
            </a:r>
            <a:r>
              <a:rPr spc="20" dirty="0"/>
              <a:t>projets </a:t>
            </a:r>
            <a:r>
              <a:rPr spc="5" dirty="0"/>
              <a:t>en</a:t>
            </a:r>
            <a:r>
              <a:rPr spc="-35" dirty="0"/>
              <a:t> </a:t>
            </a:r>
            <a:r>
              <a:rPr spc="15" dirty="0"/>
              <a:t>permaculture</a:t>
            </a:r>
          </a:p>
        </p:txBody>
      </p:sp>
      <p:sp>
        <p:nvSpPr>
          <p:cNvPr id="3" name="object 3"/>
          <p:cNvSpPr txBox="1"/>
          <p:nvPr/>
        </p:nvSpPr>
        <p:spPr>
          <a:xfrm>
            <a:off x="995297" y="5821898"/>
            <a:ext cx="311150" cy="1198245"/>
          </a:xfrm>
          <a:prstGeom prst="rect">
            <a:avLst/>
          </a:prstGeom>
        </p:spPr>
        <p:txBody>
          <a:bodyPr vert="vert270" wrap="square" lIns="0" tIns="12700" rIns="0" bIns="0" rtlCol="0">
            <a:spAutoFit/>
          </a:bodyPr>
          <a:lstStyle/>
          <a:p>
            <a:pPr marL="12700">
              <a:lnSpc>
                <a:spcPct val="100000"/>
              </a:lnSpc>
              <a:spcBef>
                <a:spcPts val="100"/>
              </a:spcBef>
            </a:pPr>
            <a:r>
              <a:rPr sz="1800" dirty="0">
                <a:solidFill>
                  <a:srgbClr val="F04C23"/>
                </a:solidFill>
                <a:latin typeface="Arial"/>
                <a:cs typeface="Arial"/>
              </a:rPr>
              <a:t>ECONOMIE</a:t>
            </a:r>
            <a:endParaRPr sz="1800">
              <a:latin typeface="Arial"/>
              <a:cs typeface="Arial"/>
            </a:endParaRPr>
          </a:p>
        </p:txBody>
      </p:sp>
      <p:sp>
        <p:nvSpPr>
          <p:cNvPr id="4" name="object 4"/>
          <p:cNvSpPr txBox="1"/>
          <p:nvPr/>
        </p:nvSpPr>
        <p:spPr>
          <a:xfrm>
            <a:off x="995297" y="2746222"/>
            <a:ext cx="585470" cy="1030605"/>
          </a:xfrm>
          <a:prstGeom prst="rect">
            <a:avLst/>
          </a:prstGeom>
        </p:spPr>
        <p:txBody>
          <a:bodyPr vert="vert270" wrap="square" lIns="0" tIns="12700" rIns="0" bIns="0" rtlCol="0">
            <a:spAutoFit/>
          </a:bodyPr>
          <a:lstStyle/>
          <a:p>
            <a:pPr marL="12700" marR="5080" indent="245745">
              <a:lnSpc>
                <a:spcPct val="100000"/>
              </a:lnSpc>
              <a:spcBef>
                <a:spcPts val="100"/>
              </a:spcBef>
            </a:pPr>
            <a:r>
              <a:rPr sz="1800" spc="-95" dirty="0">
                <a:solidFill>
                  <a:srgbClr val="41AD49"/>
                </a:solidFill>
                <a:latin typeface="Arial"/>
                <a:cs typeface="Arial"/>
              </a:rPr>
              <a:t>AGRI  </a:t>
            </a:r>
            <a:r>
              <a:rPr sz="1800" dirty="0">
                <a:solidFill>
                  <a:srgbClr val="41AD49"/>
                </a:solidFill>
                <a:latin typeface="Arial"/>
                <a:cs typeface="Arial"/>
              </a:rPr>
              <a:t>CU</a:t>
            </a:r>
            <a:r>
              <a:rPr sz="1800" spc="-85" dirty="0">
                <a:solidFill>
                  <a:srgbClr val="41AD49"/>
                </a:solidFill>
                <a:latin typeface="Arial"/>
                <a:cs typeface="Arial"/>
              </a:rPr>
              <a:t>L</a:t>
            </a:r>
            <a:r>
              <a:rPr sz="1800" dirty="0">
                <a:solidFill>
                  <a:srgbClr val="41AD49"/>
                </a:solidFill>
                <a:latin typeface="Arial"/>
                <a:cs typeface="Arial"/>
              </a:rPr>
              <a:t>TURE</a:t>
            </a:r>
            <a:endParaRPr sz="1800">
              <a:latin typeface="Arial"/>
              <a:cs typeface="Arial"/>
            </a:endParaRPr>
          </a:p>
        </p:txBody>
      </p:sp>
      <p:sp>
        <p:nvSpPr>
          <p:cNvPr id="5" name="object 5"/>
          <p:cNvSpPr txBox="1"/>
          <p:nvPr/>
        </p:nvSpPr>
        <p:spPr>
          <a:xfrm>
            <a:off x="995297" y="4395388"/>
            <a:ext cx="311150" cy="940435"/>
          </a:xfrm>
          <a:prstGeom prst="rect">
            <a:avLst/>
          </a:prstGeom>
        </p:spPr>
        <p:txBody>
          <a:bodyPr vert="vert270" wrap="square" lIns="0" tIns="12700" rIns="0" bIns="0" rtlCol="0">
            <a:spAutoFit/>
          </a:bodyPr>
          <a:lstStyle/>
          <a:p>
            <a:pPr marL="12700">
              <a:lnSpc>
                <a:spcPct val="100000"/>
              </a:lnSpc>
              <a:spcBef>
                <a:spcPts val="100"/>
              </a:spcBef>
            </a:pPr>
            <a:r>
              <a:rPr sz="1800" dirty="0">
                <a:solidFill>
                  <a:srgbClr val="FFF200"/>
                </a:solidFill>
                <a:latin typeface="Arial"/>
                <a:cs typeface="Arial"/>
              </a:rPr>
              <a:t>HABI</a:t>
            </a:r>
            <a:r>
              <a:rPr sz="1800" spc="-90" dirty="0">
                <a:solidFill>
                  <a:srgbClr val="FFF200"/>
                </a:solidFill>
                <a:latin typeface="Arial"/>
                <a:cs typeface="Arial"/>
              </a:rPr>
              <a:t>TA</a:t>
            </a:r>
            <a:r>
              <a:rPr sz="1800" dirty="0">
                <a:solidFill>
                  <a:srgbClr val="FFF200"/>
                </a:solidFill>
                <a:latin typeface="Arial"/>
                <a:cs typeface="Arial"/>
              </a:rPr>
              <a:t>T</a:t>
            </a:r>
            <a:endParaRPr sz="1800">
              <a:latin typeface="Arial"/>
              <a:cs typeface="Arial"/>
            </a:endParaRPr>
          </a:p>
        </p:txBody>
      </p:sp>
      <p:sp>
        <p:nvSpPr>
          <p:cNvPr id="6" name="object 6"/>
          <p:cNvSpPr txBox="1"/>
          <p:nvPr/>
        </p:nvSpPr>
        <p:spPr>
          <a:xfrm>
            <a:off x="1632356" y="5777147"/>
            <a:ext cx="8575040" cy="1319530"/>
          </a:xfrm>
          <a:prstGeom prst="rect">
            <a:avLst/>
          </a:prstGeom>
          <a:solidFill>
            <a:srgbClr val="F8A37D"/>
          </a:solidFill>
          <a:ln w="12700">
            <a:solidFill>
              <a:srgbClr val="F04C23"/>
            </a:solidFill>
          </a:ln>
        </p:spPr>
        <p:txBody>
          <a:bodyPr vert="horz" wrap="square" lIns="0" tIns="52069" rIns="0" bIns="0" rtlCol="0">
            <a:spAutoFit/>
          </a:bodyPr>
          <a:lstStyle/>
          <a:p>
            <a:pPr marL="1103630">
              <a:lnSpc>
                <a:spcPct val="100000"/>
              </a:lnSpc>
              <a:spcBef>
                <a:spcPts val="409"/>
              </a:spcBef>
              <a:tabLst>
                <a:tab pos="3249295" algn="l"/>
                <a:tab pos="7067550" algn="l"/>
              </a:tabLst>
            </a:pPr>
            <a:r>
              <a:rPr sz="1800" spc="22" baseline="2314" dirty="0">
                <a:solidFill>
                  <a:srgbClr val="58595B"/>
                </a:solidFill>
                <a:latin typeface="Arial"/>
                <a:cs typeface="Arial"/>
              </a:rPr>
              <a:t>Artisanats	</a:t>
            </a:r>
            <a:r>
              <a:rPr sz="1800" spc="7" baseline="2314" dirty="0">
                <a:solidFill>
                  <a:srgbClr val="58595B"/>
                </a:solidFill>
                <a:latin typeface="Arial"/>
                <a:cs typeface="Arial"/>
              </a:rPr>
              <a:t>Circulation </a:t>
            </a:r>
            <a:r>
              <a:rPr sz="1800" baseline="2314" dirty="0">
                <a:solidFill>
                  <a:srgbClr val="58595B"/>
                </a:solidFill>
                <a:latin typeface="Arial"/>
                <a:cs typeface="Arial"/>
              </a:rPr>
              <a:t>des</a:t>
            </a:r>
            <a:r>
              <a:rPr sz="1800" spc="7" baseline="2314" dirty="0">
                <a:solidFill>
                  <a:srgbClr val="58595B"/>
                </a:solidFill>
                <a:latin typeface="Arial"/>
                <a:cs typeface="Arial"/>
              </a:rPr>
              <a:t> </a:t>
            </a:r>
            <a:r>
              <a:rPr sz="1800" spc="-7" baseline="2314" dirty="0">
                <a:solidFill>
                  <a:srgbClr val="58595B"/>
                </a:solidFill>
                <a:latin typeface="Arial"/>
                <a:cs typeface="Arial"/>
              </a:rPr>
              <a:t>ressources	</a:t>
            </a:r>
            <a:r>
              <a:rPr sz="1200" spc="30" dirty="0">
                <a:solidFill>
                  <a:srgbClr val="58595B"/>
                </a:solidFill>
                <a:latin typeface="Arial"/>
                <a:cs typeface="Arial"/>
              </a:rPr>
              <a:t>Importation</a:t>
            </a:r>
            <a:endParaRPr sz="1200">
              <a:latin typeface="Arial"/>
              <a:cs typeface="Arial"/>
            </a:endParaRPr>
          </a:p>
        </p:txBody>
      </p:sp>
      <p:sp>
        <p:nvSpPr>
          <p:cNvPr id="7" name="object 7"/>
          <p:cNvSpPr txBox="1"/>
          <p:nvPr/>
        </p:nvSpPr>
        <p:spPr>
          <a:xfrm>
            <a:off x="1651838" y="4190746"/>
            <a:ext cx="8566150" cy="1319530"/>
          </a:xfrm>
          <a:prstGeom prst="rect">
            <a:avLst/>
          </a:prstGeom>
          <a:solidFill>
            <a:srgbClr val="FFF685"/>
          </a:solidFill>
          <a:ln w="12700">
            <a:solidFill>
              <a:srgbClr val="FFF200"/>
            </a:solidFill>
          </a:ln>
        </p:spPr>
        <p:txBody>
          <a:bodyPr vert="horz" wrap="square" lIns="0" tIns="42545" rIns="0" bIns="0" rtlCol="0">
            <a:spAutoFit/>
          </a:bodyPr>
          <a:lstStyle/>
          <a:p>
            <a:pPr marL="704850">
              <a:lnSpc>
                <a:spcPct val="100000"/>
              </a:lnSpc>
              <a:spcBef>
                <a:spcPts val="335"/>
              </a:spcBef>
              <a:tabLst>
                <a:tab pos="2279650" algn="l"/>
                <a:tab pos="4889500" algn="l"/>
                <a:tab pos="7272020" algn="l"/>
              </a:tabLst>
            </a:pPr>
            <a:r>
              <a:rPr sz="1200" spc="10" dirty="0">
                <a:solidFill>
                  <a:srgbClr val="58595B"/>
                </a:solidFill>
                <a:latin typeface="Arial"/>
                <a:cs typeface="Arial"/>
              </a:rPr>
              <a:t>Typologie	</a:t>
            </a:r>
            <a:r>
              <a:rPr sz="1800" spc="-22" baseline="4629" dirty="0">
                <a:solidFill>
                  <a:srgbClr val="58595B"/>
                </a:solidFill>
                <a:latin typeface="Arial"/>
                <a:cs typeface="Arial"/>
              </a:rPr>
              <a:t>Lieu</a:t>
            </a:r>
            <a:r>
              <a:rPr sz="1800" spc="-15" baseline="4629" dirty="0">
                <a:solidFill>
                  <a:srgbClr val="58595B"/>
                </a:solidFill>
                <a:latin typeface="Arial"/>
                <a:cs typeface="Arial"/>
              </a:rPr>
              <a:t> </a:t>
            </a:r>
            <a:r>
              <a:rPr sz="1800" spc="37" baseline="4629" dirty="0">
                <a:solidFill>
                  <a:srgbClr val="58595B"/>
                </a:solidFill>
                <a:latin typeface="Arial"/>
                <a:cs typeface="Arial"/>
              </a:rPr>
              <a:t>de</a:t>
            </a:r>
            <a:r>
              <a:rPr sz="1800" spc="-7" baseline="4629" dirty="0">
                <a:solidFill>
                  <a:srgbClr val="58595B"/>
                </a:solidFill>
                <a:latin typeface="Arial"/>
                <a:cs typeface="Arial"/>
              </a:rPr>
              <a:t> </a:t>
            </a:r>
            <a:r>
              <a:rPr sz="1800" spc="15" baseline="4629" dirty="0">
                <a:solidFill>
                  <a:srgbClr val="58595B"/>
                </a:solidFill>
                <a:latin typeface="Arial"/>
                <a:cs typeface="Arial"/>
              </a:rPr>
              <a:t>socialisation	</a:t>
            </a:r>
            <a:r>
              <a:rPr sz="1200" spc="10" dirty="0">
                <a:solidFill>
                  <a:srgbClr val="58595B"/>
                </a:solidFill>
                <a:latin typeface="Arial"/>
                <a:cs typeface="Arial"/>
              </a:rPr>
              <a:t>Matériaux	</a:t>
            </a:r>
            <a:r>
              <a:rPr sz="1800" spc="30" baseline="4629" dirty="0">
                <a:solidFill>
                  <a:srgbClr val="58595B"/>
                </a:solidFill>
                <a:latin typeface="Arial"/>
                <a:cs typeface="Arial"/>
              </a:rPr>
              <a:t>Nature</a:t>
            </a:r>
            <a:endParaRPr sz="1800" baseline="4629">
              <a:latin typeface="Arial"/>
              <a:cs typeface="Arial"/>
            </a:endParaRPr>
          </a:p>
        </p:txBody>
      </p:sp>
      <p:sp>
        <p:nvSpPr>
          <p:cNvPr id="8" name="object 8"/>
          <p:cNvSpPr txBox="1"/>
          <p:nvPr/>
        </p:nvSpPr>
        <p:spPr>
          <a:xfrm>
            <a:off x="1653349" y="2579147"/>
            <a:ext cx="8566150" cy="1319530"/>
          </a:xfrm>
          <a:prstGeom prst="rect">
            <a:avLst/>
          </a:prstGeom>
          <a:solidFill>
            <a:srgbClr val="93C689"/>
          </a:solidFill>
          <a:ln w="12700">
            <a:solidFill>
              <a:srgbClr val="41AD49"/>
            </a:solidFill>
          </a:ln>
        </p:spPr>
        <p:txBody>
          <a:bodyPr vert="horz" wrap="square" lIns="0" tIns="31115" rIns="0" bIns="0" rtlCol="0">
            <a:spAutoFit/>
          </a:bodyPr>
          <a:lstStyle/>
          <a:p>
            <a:pPr marL="278130">
              <a:lnSpc>
                <a:spcPct val="100000"/>
              </a:lnSpc>
              <a:spcBef>
                <a:spcPts val="245"/>
              </a:spcBef>
              <a:tabLst>
                <a:tab pos="2393950" algn="l"/>
                <a:tab pos="4844415" algn="l"/>
                <a:tab pos="6837680" algn="l"/>
              </a:tabLst>
            </a:pPr>
            <a:r>
              <a:rPr sz="1200" spc="-5" dirty="0">
                <a:solidFill>
                  <a:srgbClr val="58595B"/>
                </a:solidFill>
                <a:latin typeface="Arial"/>
                <a:cs typeface="Arial"/>
              </a:rPr>
              <a:t>Principales</a:t>
            </a:r>
            <a:r>
              <a:rPr sz="1200" spc="-10" dirty="0">
                <a:solidFill>
                  <a:srgbClr val="58595B"/>
                </a:solidFill>
                <a:latin typeface="Arial"/>
                <a:cs typeface="Arial"/>
              </a:rPr>
              <a:t> </a:t>
            </a:r>
            <a:r>
              <a:rPr sz="1200" spc="20" dirty="0">
                <a:solidFill>
                  <a:srgbClr val="58595B"/>
                </a:solidFill>
                <a:latin typeface="Arial"/>
                <a:cs typeface="Arial"/>
              </a:rPr>
              <a:t>productions	Mode</a:t>
            </a:r>
            <a:r>
              <a:rPr sz="1200" spc="-5" dirty="0">
                <a:solidFill>
                  <a:srgbClr val="58595B"/>
                </a:solidFill>
                <a:latin typeface="Arial"/>
                <a:cs typeface="Arial"/>
              </a:rPr>
              <a:t> </a:t>
            </a:r>
            <a:r>
              <a:rPr sz="1200" spc="20" dirty="0">
                <a:solidFill>
                  <a:srgbClr val="58595B"/>
                </a:solidFill>
                <a:latin typeface="Arial"/>
                <a:cs typeface="Arial"/>
              </a:rPr>
              <a:t>de</a:t>
            </a:r>
            <a:r>
              <a:rPr sz="1200" spc="-5" dirty="0">
                <a:solidFill>
                  <a:srgbClr val="58595B"/>
                </a:solidFill>
                <a:latin typeface="Arial"/>
                <a:cs typeface="Arial"/>
              </a:rPr>
              <a:t> </a:t>
            </a:r>
            <a:r>
              <a:rPr sz="1200" spc="25" dirty="0">
                <a:solidFill>
                  <a:srgbClr val="58595B"/>
                </a:solidFill>
                <a:latin typeface="Arial"/>
                <a:cs typeface="Arial"/>
              </a:rPr>
              <a:t>production	</a:t>
            </a:r>
            <a:r>
              <a:rPr sz="1200" spc="-20" dirty="0">
                <a:solidFill>
                  <a:srgbClr val="58595B"/>
                </a:solidFill>
                <a:latin typeface="Arial"/>
                <a:cs typeface="Arial"/>
              </a:rPr>
              <a:t>Techniques	</a:t>
            </a:r>
            <a:r>
              <a:rPr sz="1200" spc="5" dirty="0">
                <a:solidFill>
                  <a:srgbClr val="58595B"/>
                </a:solidFill>
                <a:latin typeface="Arial"/>
                <a:cs typeface="Arial"/>
              </a:rPr>
              <a:t>Régime</a:t>
            </a:r>
            <a:r>
              <a:rPr sz="1200" spc="-15" dirty="0">
                <a:solidFill>
                  <a:srgbClr val="58595B"/>
                </a:solidFill>
                <a:latin typeface="Arial"/>
                <a:cs typeface="Arial"/>
              </a:rPr>
              <a:t> </a:t>
            </a:r>
            <a:r>
              <a:rPr sz="1200" spc="5" dirty="0">
                <a:solidFill>
                  <a:srgbClr val="58595B"/>
                </a:solidFill>
                <a:latin typeface="Arial"/>
                <a:cs typeface="Arial"/>
              </a:rPr>
              <a:t>Alimentaire</a:t>
            </a:r>
            <a:endParaRPr sz="1200">
              <a:latin typeface="Arial"/>
              <a:cs typeface="Arial"/>
            </a:endParaRPr>
          </a:p>
        </p:txBody>
      </p:sp>
      <p:sp>
        <p:nvSpPr>
          <p:cNvPr id="9" name="object 9"/>
          <p:cNvSpPr txBox="1"/>
          <p:nvPr/>
        </p:nvSpPr>
        <p:spPr>
          <a:xfrm>
            <a:off x="1632343" y="1006005"/>
            <a:ext cx="8566150" cy="1319530"/>
          </a:xfrm>
          <a:prstGeom prst="rect">
            <a:avLst/>
          </a:prstGeom>
          <a:solidFill>
            <a:srgbClr val="44C8F5"/>
          </a:solidFill>
          <a:ln w="12700">
            <a:solidFill>
              <a:srgbClr val="00AEEF"/>
            </a:solidFill>
          </a:ln>
        </p:spPr>
        <p:txBody>
          <a:bodyPr vert="horz" wrap="square" lIns="0" tIns="31750" rIns="0" bIns="0" rtlCol="0">
            <a:spAutoFit/>
          </a:bodyPr>
          <a:lstStyle/>
          <a:p>
            <a:pPr marL="621665">
              <a:lnSpc>
                <a:spcPct val="100000"/>
              </a:lnSpc>
              <a:spcBef>
                <a:spcPts val="250"/>
              </a:spcBef>
              <a:tabLst>
                <a:tab pos="2546985" algn="l"/>
                <a:tab pos="4956810" algn="l"/>
                <a:tab pos="6703695" algn="l"/>
              </a:tabLst>
            </a:pPr>
            <a:r>
              <a:rPr sz="1200" spc="5" dirty="0">
                <a:solidFill>
                  <a:srgbClr val="58595B"/>
                </a:solidFill>
                <a:latin typeface="Arial"/>
                <a:cs typeface="Arial"/>
              </a:rPr>
              <a:t>Gouvernance	</a:t>
            </a:r>
            <a:r>
              <a:rPr sz="1200" spc="-5" dirty="0">
                <a:solidFill>
                  <a:srgbClr val="58595B"/>
                </a:solidFill>
                <a:latin typeface="Arial"/>
                <a:cs typeface="Arial"/>
              </a:rPr>
              <a:t>Codes</a:t>
            </a:r>
            <a:r>
              <a:rPr sz="1200" spc="-10" dirty="0">
                <a:solidFill>
                  <a:srgbClr val="58595B"/>
                </a:solidFill>
                <a:latin typeface="Arial"/>
                <a:cs typeface="Arial"/>
              </a:rPr>
              <a:t> </a:t>
            </a:r>
            <a:r>
              <a:rPr sz="1200" spc="25" dirty="0">
                <a:solidFill>
                  <a:srgbClr val="58595B"/>
                </a:solidFill>
                <a:latin typeface="Arial"/>
                <a:cs typeface="Arial"/>
              </a:rPr>
              <a:t>de</a:t>
            </a:r>
            <a:r>
              <a:rPr sz="1200" spc="-5" dirty="0">
                <a:solidFill>
                  <a:srgbClr val="58595B"/>
                </a:solidFill>
                <a:latin typeface="Arial"/>
                <a:cs typeface="Arial"/>
              </a:rPr>
              <a:t> </a:t>
            </a:r>
            <a:r>
              <a:rPr sz="1200" dirty="0">
                <a:solidFill>
                  <a:srgbClr val="58595B"/>
                </a:solidFill>
                <a:latin typeface="Arial"/>
                <a:cs typeface="Arial"/>
              </a:rPr>
              <a:t>vie	Travail	</a:t>
            </a:r>
            <a:r>
              <a:rPr sz="1200" spc="-10" dirty="0">
                <a:solidFill>
                  <a:srgbClr val="58595B"/>
                </a:solidFill>
                <a:latin typeface="Arial"/>
                <a:cs typeface="Arial"/>
              </a:rPr>
              <a:t>Gestion </a:t>
            </a:r>
            <a:r>
              <a:rPr sz="1200" dirty="0">
                <a:solidFill>
                  <a:srgbClr val="58595B"/>
                </a:solidFill>
                <a:latin typeface="Arial"/>
                <a:cs typeface="Arial"/>
              </a:rPr>
              <a:t>des</a:t>
            </a:r>
            <a:r>
              <a:rPr sz="1200" spc="-20" dirty="0">
                <a:solidFill>
                  <a:srgbClr val="58595B"/>
                </a:solidFill>
                <a:latin typeface="Arial"/>
                <a:cs typeface="Arial"/>
              </a:rPr>
              <a:t> </a:t>
            </a:r>
            <a:r>
              <a:rPr sz="1200" spc="30" dirty="0">
                <a:solidFill>
                  <a:srgbClr val="58595B"/>
                </a:solidFill>
                <a:latin typeface="Arial"/>
                <a:cs typeface="Arial"/>
              </a:rPr>
              <a:t>communs</a:t>
            </a:r>
            <a:endParaRPr sz="1200">
              <a:latin typeface="Arial"/>
              <a:cs typeface="Arial"/>
            </a:endParaRPr>
          </a:p>
        </p:txBody>
      </p:sp>
      <p:sp>
        <p:nvSpPr>
          <p:cNvPr id="10" name="object 10"/>
          <p:cNvSpPr txBox="1">
            <a:spLocks noGrp="1"/>
          </p:cNvSpPr>
          <p:nvPr>
            <p:ph type="title"/>
          </p:nvPr>
        </p:nvSpPr>
        <p:spPr>
          <a:xfrm>
            <a:off x="1356804" y="453500"/>
            <a:ext cx="7541259" cy="299720"/>
          </a:xfrm>
          <a:prstGeom prst="rect">
            <a:avLst/>
          </a:prstGeom>
        </p:spPr>
        <p:txBody>
          <a:bodyPr vert="horz" wrap="square" lIns="0" tIns="12700" rIns="0" bIns="0" rtlCol="0">
            <a:spAutoFit/>
          </a:bodyPr>
          <a:lstStyle/>
          <a:p>
            <a:pPr marL="12700">
              <a:lnSpc>
                <a:spcPct val="100000"/>
              </a:lnSpc>
              <a:spcBef>
                <a:spcPts val="100"/>
              </a:spcBef>
            </a:pPr>
            <a:r>
              <a:rPr spc="-50" dirty="0"/>
              <a:t>COMMENT </a:t>
            </a:r>
            <a:r>
              <a:rPr spc="-155" dirty="0"/>
              <a:t>LES </a:t>
            </a:r>
            <a:r>
              <a:rPr spc="-50" dirty="0"/>
              <a:t>HUMAINS </a:t>
            </a:r>
            <a:r>
              <a:rPr spc="-35" dirty="0"/>
              <a:t>FONT </a:t>
            </a:r>
            <a:r>
              <a:rPr spc="-70" dirty="0"/>
              <a:t>POUR </a:t>
            </a:r>
            <a:r>
              <a:rPr spc="-105" dirty="0"/>
              <a:t>PERDURER </a:t>
            </a:r>
            <a:r>
              <a:rPr spc="-65" dirty="0"/>
              <a:t>DANS </a:t>
            </a:r>
            <a:r>
              <a:rPr spc="-50" dirty="0"/>
              <a:t>LA</a:t>
            </a:r>
            <a:r>
              <a:rPr spc="60" dirty="0"/>
              <a:t> </a:t>
            </a:r>
            <a:r>
              <a:rPr spc="-70" dirty="0"/>
              <a:t>BIORÉGION</a:t>
            </a:r>
          </a:p>
        </p:txBody>
      </p:sp>
      <p:sp>
        <p:nvSpPr>
          <p:cNvPr id="14" name="ZoneTexte 13"/>
          <p:cNvSpPr txBox="1"/>
          <p:nvPr/>
        </p:nvSpPr>
        <p:spPr>
          <a:xfrm>
            <a:off x="1689100" y="1190625"/>
            <a:ext cx="2590800" cy="1384995"/>
          </a:xfrm>
          <a:prstGeom prst="rect">
            <a:avLst/>
          </a:prstGeom>
          <a:noFill/>
        </p:spPr>
        <p:txBody>
          <a:bodyPr wrap="square" rtlCol="0">
            <a:spAutoFit/>
          </a:bodyPr>
          <a:lstStyle/>
          <a:p>
            <a:r>
              <a:rPr lang="fr-FR" sz="1200" dirty="0" smtClean="0"/>
              <a:t> une prévalence de la gouvernance pyramidale, </a:t>
            </a:r>
            <a:endParaRPr lang="fr-FR" sz="1200" dirty="0" smtClean="0"/>
          </a:p>
          <a:p>
            <a:r>
              <a:rPr lang="fr-FR" sz="1200" dirty="0" smtClean="0"/>
              <a:t>parfois </a:t>
            </a:r>
            <a:r>
              <a:rPr lang="fr-FR" sz="1200" dirty="0" smtClean="0"/>
              <a:t>autour d’un chef, </a:t>
            </a:r>
            <a:endParaRPr lang="fr-FR" sz="1200" dirty="0" smtClean="0"/>
          </a:p>
          <a:p>
            <a:r>
              <a:rPr lang="fr-FR" sz="1200" dirty="0" smtClean="0"/>
              <a:t>d’autres </a:t>
            </a:r>
            <a:r>
              <a:rPr lang="fr-FR" sz="1200" dirty="0" smtClean="0"/>
              <a:t>fois autour d’un comité. Les règles de </a:t>
            </a:r>
            <a:r>
              <a:rPr lang="fr-FR" sz="1200" dirty="0" smtClean="0"/>
              <a:t>vie </a:t>
            </a:r>
            <a:r>
              <a:rPr lang="fr-FR" sz="1200" dirty="0" smtClean="0"/>
              <a:t>sont </a:t>
            </a:r>
            <a:r>
              <a:rPr lang="fr-FR" sz="1200" dirty="0" err="1" smtClean="0"/>
              <a:t>codiﬁ</a:t>
            </a:r>
            <a:r>
              <a:rPr lang="fr-FR" sz="1200" dirty="0" smtClean="0"/>
              <a:t> ées plus ou moins précisément et orientées vers la survie du collectif.</a:t>
            </a:r>
            <a:endParaRPr lang="fr-FR"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TotalTime>
  <Words>1183</Words>
  <Application>Microsoft Office PowerPoint</Application>
  <PresentationFormat>Personnalisé</PresentationFormat>
  <Paragraphs>176</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Office Theme</vt:lpstr>
      <vt:lpstr>Diapositive 1</vt:lpstr>
      <vt:lpstr>CLIMAT DE LA BIORÉGION</vt:lpstr>
      <vt:lpstr>Diapositive 3</vt:lpstr>
      <vt:lpstr>Diapositive 4</vt:lpstr>
      <vt:lpstr>Diapositive 5</vt:lpstr>
      <vt:lpstr>COMMENT LA NATURE FAIT POUR PERDURER DANS LA BIORÉGION</vt:lpstr>
      <vt:lpstr>COMMENT LES HUMAINS FONT POUR PERDURER DANS LA BIORÉGION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Exercice portrait de ma biorégion.indd</dc:title>
  <dc:creator>Corinne</dc:creator>
  <cp:lastModifiedBy>Utilisateur Windows</cp:lastModifiedBy>
  <cp:revision>3</cp:revision>
  <dcterms:created xsi:type="dcterms:W3CDTF">2023-05-07T14:19:29Z</dcterms:created>
  <dcterms:modified xsi:type="dcterms:W3CDTF">2023-05-08T01:02:00Z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2022-06-11T00:00:00Z</vt:filetime>
  </property>
  <property fmtid="{D5CDD505-2E9C-101B-9397-08002B2CF9AE}" pid="3" name="Creator">
    <vt:lpwstr>PScript5.dll Version 5.2.2</vt:lpwstr>
  </property>
  <property fmtid="{D5CDD505-2E9C-101B-9397-08002B2CF9AE}" pid="4" name="LastSaved">
    <vt:filetime>2023-05-07T00:00:00Z</vt:filetime>
  </property>
</Properties>
</file>