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66FF33"/>
    <a:srgbClr val="00CC99"/>
    <a:srgbClr val="17D72E"/>
    <a:srgbClr val="FFCC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160B1-B0A4-28C5-CC9F-A9FD09894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D22D7F-923E-2AB6-E153-F4DE528F1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5BAF9A-3968-49FA-C3F1-748B5EB5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05/03/2023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6603C8-3EFE-5EE2-B603-CA1E9C2D2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D3A361-D535-2F5D-A946-0F399E4E6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84983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54862-07F6-F15C-09B1-AFA2C90B1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7BC2842-26F6-3044-7991-708FE1F31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B24EBE-B69E-C424-6441-CFADE30FA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05/03/2023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50E73A-9FC7-7867-4C3A-D7F72C37F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F314EE-EFAB-9A79-AED2-C6A2493DB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86017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608354F-FA48-0900-EE13-0834C0277A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A8758D-CDDB-9C7B-6D0F-7DF7B9A4E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056604-87E4-1E48-F544-E055BAA3D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05/03/2023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E8624B-415A-64EC-ADC9-6BE73070E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DF442D-4B19-3F98-BB8C-7F0BC8393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6502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FC163-DBD0-01BB-B440-8F6D0F6F8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D21023-A2FD-95CC-337C-F3FC82F21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29DF2A-7E63-0FC9-773A-E3AC4D181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05/03/2023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0FA215-8F20-1519-27FE-8B7AD8FDC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8F896B-5029-F06E-71D0-2ADBA7306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0964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73BF4-1F6F-41DB-E9AC-00FDB4D24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775072-4331-8792-1DF8-1A1AF9EA5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C9BF77-63CD-B6E3-3DCD-B42C5BB8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05/03/2023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97ED7A-2A82-ADA0-9E81-3CE57A9C7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05346D-217F-C8C0-2ED4-E1F1532D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3490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A8A22D-98A7-D015-163E-6E96C5A1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43D3B8-207B-71AB-145E-DA1D7B8629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DF4331-0F57-ABE7-8926-175B6C651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868219-B09A-1DFF-6F67-2A4E16FE3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05/03/2023</a:t>
            </a:fld>
            <a:endParaRPr lang="LID4096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1A78F7-6343-9FFB-4D52-4837358D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40E8FA-8263-E556-4594-76F8D4DC0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182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CAF9C7-0EEA-44CF-CF5A-BA40C3543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376151-E6F7-9BA1-8E35-D90E41300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32A3301-582F-FE5D-7196-EABFFC911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2CCE71D-58A6-E83D-BD0A-9663F61DF1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244745E-9E32-1CAF-2048-A80EC90BF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F7E9C8B-E5FF-21BB-8507-2AAAA71B9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05/03/2023</a:t>
            </a:fld>
            <a:endParaRPr lang="LID4096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5CA0AFF-B861-3386-1A53-4139B2785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98A9910-DD2E-FFD8-E1DB-6E84B0F2C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4141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7C103F-C798-1C68-BC13-418D0EF82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C0EA147-1E7A-3F66-942A-7659AF35D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05/03/2023</a:t>
            </a:fld>
            <a:endParaRPr lang="LID4096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5E4326-C2B8-9582-B2B4-D64097DC7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4F8EF87-D41A-4001-2216-33C374752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068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3290C97-A46F-6FDE-9B77-1B10E0D92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05/03/2023</a:t>
            </a:fld>
            <a:endParaRPr lang="LID4096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CF0FCED-FB04-BE20-753A-6195D5D1C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E1174A6-64E2-789A-B80B-FA71E6A27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6994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CA636A-8991-5104-E8DE-8AC37361C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225AA2-356D-330A-D831-E36D8DC50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2320A9-DFB1-791C-AC8C-FC7C9B03A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EDA791-99AF-5466-0DED-242B401B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05/03/2023</a:t>
            </a:fld>
            <a:endParaRPr lang="LID4096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1913AB-F228-ED77-A837-8B61E0D60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049E54-7BAE-76B7-EE94-33E630A39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4153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655BE5-3237-97E0-FCB5-E4B470D59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5D36B51-EBDD-DABF-E38B-215B6890DA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CA3520-F20A-EE48-31F6-7B47642BF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7EE6DB-7331-9E38-09A6-5322124A5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05/03/2023</a:t>
            </a:fld>
            <a:endParaRPr lang="LID4096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5E8CA5-E575-F627-BBCB-E2F985C1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17D5E0-9461-F392-B685-1048D2B51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190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5E1A67D-BBA5-4DD3-F1A8-85D5961F7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B6AC35-4A09-A595-8700-D3FB41ACD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9BE1C8-AA2D-5BEA-8C49-B73BBD83A4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EE269-E083-46CF-98CD-016702832E70}" type="datetimeFigureOut">
              <a:rPr lang="LID4096" smtClean="0"/>
              <a:t>05/03/2023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EE288D-EC06-BAF8-E1EF-CB658A315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D158C6-F50B-F67B-E371-C6C37DDA72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E01D7-1719-4C44-9583-0B27A33C8B6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58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quaportail.com/definition-8532-releve-floristique.html" TargetMode="External"/><Relationship Id="rId2" Type="http://schemas.openxmlformats.org/officeDocument/2006/relationships/hyperlink" Target="https://obv-na.fr/ofsa/ressources/1_outils_terrain/OFSA-MIG-201203.pdf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0EE6EA2-87A8-0036-A6D0-60415073779D}"/>
              </a:ext>
            </a:extLst>
          </p:cNvPr>
          <p:cNvSpPr/>
          <p:nvPr/>
        </p:nvSpPr>
        <p:spPr>
          <a:xfrm>
            <a:off x="645460" y="999564"/>
            <a:ext cx="5074023" cy="4858871"/>
          </a:xfrm>
          <a:prstGeom prst="rect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99A4D4B-A701-EE19-0A91-ACF4EFFD9D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6446" y="1328550"/>
            <a:ext cx="4168589" cy="2884861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fr-FR" sz="4800" dirty="0">
                <a:solidFill>
                  <a:schemeClr val="bg1"/>
                </a:solidFill>
                <a:latin typeface="Quicksand" pitchFamily="2" charset="0"/>
              </a:rPr>
              <a:t>Nom Latin</a:t>
            </a:r>
            <a:br>
              <a:rPr lang="fr-FR" sz="4800" dirty="0">
                <a:solidFill>
                  <a:schemeClr val="bg1"/>
                </a:solidFill>
                <a:latin typeface="Quicksand" pitchFamily="2" charset="0"/>
              </a:rPr>
            </a:br>
            <a:r>
              <a:rPr lang="fr-FR" sz="4800" dirty="0">
                <a:solidFill>
                  <a:schemeClr val="bg1"/>
                </a:solidFill>
                <a:latin typeface="Quicksand" pitchFamily="2" charset="0"/>
              </a:rPr>
              <a:t>Nom français</a:t>
            </a:r>
            <a:br>
              <a:rPr lang="fr-FR" sz="4800" dirty="0">
                <a:solidFill>
                  <a:schemeClr val="bg1"/>
                </a:solidFill>
                <a:latin typeface="Quicksand" pitchFamily="2" charset="0"/>
              </a:rPr>
            </a:br>
            <a:r>
              <a:rPr lang="fr-FR" sz="4800" dirty="0">
                <a:solidFill>
                  <a:schemeClr val="bg1"/>
                </a:solidFill>
                <a:latin typeface="Quicksand" pitchFamily="2" charset="0"/>
              </a:rPr>
              <a:t>Nom tunisien</a:t>
            </a:r>
            <a:endParaRPr lang="LID4096" sz="4800" dirty="0">
              <a:solidFill>
                <a:schemeClr val="bg1"/>
              </a:solidFill>
              <a:latin typeface="Quicksand" pitchFamily="2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A56502-3349-3C31-1358-B6A897C483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8163" y="4876799"/>
            <a:ext cx="3756213" cy="779930"/>
          </a:xfrm>
        </p:spPr>
        <p:txBody>
          <a:bodyPr>
            <a:normAutofit/>
          </a:bodyPr>
          <a:lstStyle/>
          <a:p>
            <a:pPr algn="l"/>
            <a:r>
              <a:rPr lang="fr-FR" sz="3200" dirty="0">
                <a:solidFill>
                  <a:srgbClr val="FFFF00"/>
                </a:solidFill>
                <a:latin typeface="Quicksand" pitchFamily="2" charset="0"/>
              </a:rPr>
              <a:t>FAMILLE</a:t>
            </a:r>
            <a:endParaRPr lang="LID4096" sz="3200" dirty="0">
              <a:solidFill>
                <a:srgbClr val="FFFF00"/>
              </a:solidFill>
              <a:latin typeface="Quicksand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EF4C96-9912-8716-A5B6-34026C215247}"/>
              </a:ext>
            </a:extLst>
          </p:cNvPr>
          <p:cNvSpPr/>
          <p:nvPr/>
        </p:nvSpPr>
        <p:spPr>
          <a:xfrm>
            <a:off x="6355977" y="452717"/>
            <a:ext cx="4679576" cy="59525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Photo plante entière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23933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6241DC-7E4D-8646-F620-74E5CEA14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635" y="499597"/>
            <a:ext cx="9991165" cy="683746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CC99"/>
                </a:solidFill>
              </a:rPr>
              <a:t>Photos</a:t>
            </a:r>
            <a:r>
              <a:rPr lang="fr-FR" dirty="0"/>
              <a:t> </a:t>
            </a:r>
            <a:endParaRPr lang="LID4096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FE5FE6-9694-561D-4CC2-7030DBDC4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5459" y="2217553"/>
            <a:ext cx="3809999" cy="2754592"/>
          </a:xfrm>
          <a:ln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r>
              <a:rPr lang="fr-FR" dirty="0">
                <a:latin typeface="Quicksand" pitchFamily="2" charset="0"/>
              </a:rPr>
              <a:t>Feuille</a:t>
            </a:r>
            <a:endParaRPr lang="LID4096" dirty="0">
              <a:latin typeface="Quicksand" pitchFamily="2" charset="0"/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175F10-6F3F-8AE0-8A19-D673EB24A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5048" y="257550"/>
            <a:ext cx="3809998" cy="2877669"/>
          </a:xfrm>
          <a:ln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r>
              <a:rPr lang="fr-FR" dirty="0">
                <a:latin typeface="Quicksand" pitchFamily="2" charset="0"/>
              </a:rPr>
              <a:t>Fruit</a:t>
            </a:r>
            <a:endParaRPr lang="LID4096" dirty="0">
              <a:latin typeface="Quicksand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017B4C-C46E-DF23-7032-6014C0AFA8A1}"/>
              </a:ext>
            </a:extLst>
          </p:cNvPr>
          <p:cNvSpPr/>
          <p:nvPr/>
        </p:nvSpPr>
        <p:spPr>
          <a:xfrm>
            <a:off x="645459" y="358307"/>
            <a:ext cx="636494" cy="645459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solidFill>
                <a:srgbClr val="00CC99"/>
              </a:solidFill>
            </a:endParaRPr>
          </a:p>
        </p:txBody>
      </p:sp>
      <p:sp>
        <p:nvSpPr>
          <p:cNvPr id="6" name="Espace réservé du contenu 3">
            <a:extLst>
              <a:ext uri="{FF2B5EF4-FFF2-40B4-BE49-F238E27FC236}">
                <a16:creationId xmlns:a16="http://schemas.microsoft.com/office/drawing/2014/main" id="{3BABC599-CED8-7D93-54DA-85D4C59C2DC6}"/>
              </a:ext>
            </a:extLst>
          </p:cNvPr>
          <p:cNvSpPr txBox="1">
            <a:spLocks/>
          </p:cNvSpPr>
          <p:nvPr/>
        </p:nvSpPr>
        <p:spPr>
          <a:xfrm>
            <a:off x="5195048" y="3612780"/>
            <a:ext cx="3809998" cy="2877669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latin typeface="Quicksand" pitchFamily="2" charset="0"/>
              </a:rPr>
              <a:t>Fleur</a:t>
            </a:r>
            <a:endParaRPr lang="LID4096" dirty="0">
              <a:latin typeface="Quicksand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A9C88F-8745-CB9C-0B97-DFE949F32B6C}"/>
              </a:ext>
            </a:extLst>
          </p:cNvPr>
          <p:cNvSpPr/>
          <p:nvPr/>
        </p:nvSpPr>
        <p:spPr>
          <a:xfrm>
            <a:off x="618565" y="1183341"/>
            <a:ext cx="3926541" cy="78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Quicksand" pitchFamily="2" charset="0"/>
              </a:rPr>
              <a:t>De préférence des photos prises par vous, vous pouvez ajouter des photos d’autres détails</a:t>
            </a:r>
            <a:endParaRPr lang="LID4096" sz="1400" dirty="0">
              <a:solidFill>
                <a:schemeClr val="tx1">
                  <a:lumMod val="50000"/>
                  <a:lumOff val="50000"/>
                </a:schemeClr>
              </a:solidFill>
              <a:latin typeface="Quicks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451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451018-DB95-76A4-BBBF-2ED7803B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318" y="365125"/>
            <a:ext cx="9910482" cy="907863"/>
          </a:xfrm>
        </p:spPr>
        <p:txBody>
          <a:bodyPr/>
          <a:lstStyle/>
          <a:p>
            <a:r>
              <a:rPr lang="fr-FR" dirty="0">
                <a:solidFill>
                  <a:srgbClr val="00B050"/>
                </a:solidFill>
                <a:latin typeface="Quicksand" pitchFamily="2" charset="0"/>
              </a:rPr>
              <a:t>Phénologie</a:t>
            </a:r>
            <a:endParaRPr lang="LID4096" dirty="0">
              <a:solidFill>
                <a:srgbClr val="00B050"/>
              </a:solidFill>
              <a:latin typeface="Quicksand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D36816-41C7-75DE-10C5-A232D6DB6F7C}"/>
              </a:ext>
            </a:extLst>
          </p:cNvPr>
          <p:cNvSpPr/>
          <p:nvPr/>
        </p:nvSpPr>
        <p:spPr>
          <a:xfrm>
            <a:off x="618565" y="385482"/>
            <a:ext cx="636494" cy="64545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45AB12AE-724C-4A83-4ED9-D3EAF0857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219478"/>
              </p:ext>
            </p:extLst>
          </p:nvPr>
        </p:nvGraphicFramePr>
        <p:xfrm>
          <a:off x="618565" y="1818376"/>
          <a:ext cx="11223814" cy="39568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3402">
                  <a:extLst>
                    <a:ext uri="{9D8B030D-6E8A-4147-A177-3AD203B41FA5}">
                      <a16:colId xmlns:a16="http://schemas.microsoft.com/office/drawing/2014/main" val="1718161098"/>
                    </a:ext>
                  </a:extLst>
                </a:gridCol>
                <a:gridCol w="1603402">
                  <a:extLst>
                    <a:ext uri="{9D8B030D-6E8A-4147-A177-3AD203B41FA5}">
                      <a16:colId xmlns:a16="http://schemas.microsoft.com/office/drawing/2014/main" val="1183423990"/>
                    </a:ext>
                  </a:extLst>
                </a:gridCol>
                <a:gridCol w="1603402">
                  <a:extLst>
                    <a:ext uri="{9D8B030D-6E8A-4147-A177-3AD203B41FA5}">
                      <a16:colId xmlns:a16="http://schemas.microsoft.com/office/drawing/2014/main" val="3430029916"/>
                    </a:ext>
                  </a:extLst>
                </a:gridCol>
                <a:gridCol w="1603402">
                  <a:extLst>
                    <a:ext uri="{9D8B030D-6E8A-4147-A177-3AD203B41FA5}">
                      <a16:colId xmlns:a16="http://schemas.microsoft.com/office/drawing/2014/main" val="1168727167"/>
                    </a:ext>
                  </a:extLst>
                </a:gridCol>
                <a:gridCol w="1603402">
                  <a:extLst>
                    <a:ext uri="{9D8B030D-6E8A-4147-A177-3AD203B41FA5}">
                      <a16:colId xmlns:a16="http://schemas.microsoft.com/office/drawing/2014/main" val="2491038647"/>
                    </a:ext>
                  </a:extLst>
                </a:gridCol>
                <a:gridCol w="1603402">
                  <a:extLst>
                    <a:ext uri="{9D8B030D-6E8A-4147-A177-3AD203B41FA5}">
                      <a16:colId xmlns:a16="http://schemas.microsoft.com/office/drawing/2014/main" val="2829910056"/>
                    </a:ext>
                  </a:extLst>
                </a:gridCol>
                <a:gridCol w="1603402">
                  <a:extLst>
                    <a:ext uri="{9D8B030D-6E8A-4147-A177-3AD203B41FA5}">
                      <a16:colId xmlns:a16="http://schemas.microsoft.com/office/drawing/2014/main" val="2089839482"/>
                    </a:ext>
                  </a:extLst>
                </a:gridCol>
              </a:tblGrid>
              <a:tr h="70070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Port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Bois/tige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Période végétative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Feuillage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Floraison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Fructification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Racines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068221"/>
                  </a:ext>
                </a:extLst>
              </a:tr>
              <a:tr h="3256185"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Forme générale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Dimensions H/L</a:t>
                      </a:r>
                      <a:endParaRPr lang="LID4096" dirty="0">
                        <a:latin typeface="Quicksan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Ramification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Bois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dur/tendre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Aspects: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écorce lisse ou rugueuse, couleur, présence de poils/épines, forme</a:t>
                      </a:r>
                      <a:endParaRPr lang="LID4096" sz="1200" i="1" dirty="0">
                        <a:latin typeface="Quicksan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Croissance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rapide/lente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Repos végétatif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de… à …</a:t>
                      </a:r>
                      <a:endParaRPr lang="LID4096" sz="1200" i="1" dirty="0">
                        <a:latin typeface="Quicksan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Caduque/persistant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Aspects: </a:t>
                      </a:r>
                      <a:r>
                        <a:rPr lang="fr-FR" sz="1400" i="1" dirty="0">
                          <a:latin typeface="Quicksand" pitchFamily="2" charset="0"/>
                        </a:rPr>
                        <a:t>couleur, épaisseur, forme, densité</a:t>
                      </a:r>
                      <a:endParaRPr lang="LID4096" sz="1400" i="1" dirty="0">
                        <a:latin typeface="Quicksan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Type de fleur: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monoïque/dioïque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Aspects: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couleur, forme, odeur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Période</a:t>
                      </a:r>
                      <a:endParaRPr lang="LID4096" dirty="0">
                        <a:latin typeface="Quicksan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Type de fruit: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Aspect: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Période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Maturité (récolte)</a:t>
                      </a:r>
                      <a:endParaRPr lang="LID4096" dirty="0">
                        <a:latin typeface="Quicksan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Type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endParaRPr lang="LID4096" dirty="0">
                        <a:latin typeface="Quicksand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624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915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451018-DB95-76A4-BBBF-2ED7803B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318" y="365125"/>
            <a:ext cx="9910482" cy="907863"/>
          </a:xfrm>
        </p:spPr>
        <p:txBody>
          <a:bodyPr/>
          <a:lstStyle/>
          <a:p>
            <a:r>
              <a:rPr lang="fr-FR" dirty="0">
                <a:solidFill>
                  <a:srgbClr val="92D050"/>
                </a:solidFill>
                <a:latin typeface="Quicksand" pitchFamily="2" charset="0"/>
              </a:rPr>
              <a:t>Ecologie</a:t>
            </a:r>
            <a:endParaRPr lang="LID4096" dirty="0">
              <a:solidFill>
                <a:srgbClr val="92D050"/>
              </a:solidFill>
              <a:latin typeface="Quicksand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D36816-41C7-75DE-10C5-A232D6DB6F7C}"/>
              </a:ext>
            </a:extLst>
          </p:cNvPr>
          <p:cNvSpPr/>
          <p:nvPr/>
        </p:nvSpPr>
        <p:spPr>
          <a:xfrm>
            <a:off x="618565" y="385482"/>
            <a:ext cx="636494" cy="64545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45AB12AE-724C-4A83-4ED9-D3EAF0857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515732"/>
              </p:ext>
            </p:extLst>
          </p:nvPr>
        </p:nvGraphicFramePr>
        <p:xfrm>
          <a:off x="618564" y="1631576"/>
          <a:ext cx="11152095" cy="41436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83224">
                  <a:extLst>
                    <a:ext uri="{9D8B030D-6E8A-4147-A177-3AD203B41FA5}">
                      <a16:colId xmlns:a16="http://schemas.microsoft.com/office/drawing/2014/main" val="1718161098"/>
                    </a:ext>
                  </a:extLst>
                </a:gridCol>
                <a:gridCol w="2135446">
                  <a:extLst>
                    <a:ext uri="{9D8B030D-6E8A-4147-A177-3AD203B41FA5}">
                      <a16:colId xmlns:a16="http://schemas.microsoft.com/office/drawing/2014/main" val="1183423990"/>
                    </a:ext>
                  </a:extLst>
                </a:gridCol>
                <a:gridCol w="2167613">
                  <a:extLst>
                    <a:ext uri="{9D8B030D-6E8A-4147-A177-3AD203B41FA5}">
                      <a16:colId xmlns:a16="http://schemas.microsoft.com/office/drawing/2014/main" val="3430029916"/>
                    </a:ext>
                  </a:extLst>
                </a:gridCol>
                <a:gridCol w="2250141">
                  <a:extLst>
                    <a:ext uri="{9D8B030D-6E8A-4147-A177-3AD203B41FA5}">
                      <a16:colId xmlns:a16="http://schemas.microsoft.com/office/drawing/2014/main" val="1168727167"/>
                    </a:ext>
                  </a:extLst>
                </a:gridCol>
                <a:gridCol w="2115671">
                  <a:extLst>
                    <a:ext uri="{9D8B030D-6E8A-4147-A177-3AD203B41FA5}">
                      <a16:colId xmlns:a16="http://schemas.microsoft.com/office/drawing/2014/main" val="2491038647"/>
                    </a:ext>
                  </a:extLst>
                </a:gridCol>
              </a:tblGrid>
              <a:tr h="73378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Biotope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Plantes fidèles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Fonction écologique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Propagation</a:t>
                      </a:r>
                    </a:p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Pollinisation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Indications</a:t>
                      </a:r>
                    </a:p>
                    <a:p>
                      <a:pPr algn="ctr"/>
                      <a:r>
                        <a:rPr lang="fr-FR" sz="1400" dirty="0">
                          <a:latin typeface="Quicksand" pitchFamily="2" charset="0"/>
                        </a:rPr>
                        <a:t>(Biotope secondaire</a:t>
                      </a:r>
                      <a:r>
                        <a:rPr lang="fr-FR" sz="1600" dirty="0">
                          <a:latin typeface="Quicksand" pitchFamily="2" charset="0"/>
                        </a:rPr>
                        <a:t>)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068221"/>
                  </a:ext>
                </a:extLst>
              </a:tr>
              <a:tr h="3409906"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Zone géographique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Etage bioclimatique: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T°, forme des précipitations, vents…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Altitude</a:t>
                      </a:r>
                      <a:endParaRPr lang="LID4096" dirty="0">
                        <a:latin typeface="Quicksand" pitchFamily="2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Espèces clés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Espèces secondaires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Relations plantes: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ombrage, fixation d’azote, habitat auxiliaires, production de litière…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Relations animaux: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fourrage (feuillage, fruits, pollen..), habitat</a:t>
                      </a:r>
                      <a:endParaRPr lang="LID4096" sz="1200" i="1" dirty="0">
                        <a:latin typeface="Quicksand" pitchFamily="2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Reproduction: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sexuée, marcottage/bouturage, stolons, rejets..</a:t>
                      </a: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Mode de propagation des graines: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anémophile, zoochorie…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Pollinisation: </a:t>
                      </a:r>
                      <a:r>
                        <a:rPr lang="fr-FR" sz="1400" i="1" dirty="0">
                          <a:latin typeface="Quicksand" pitchFamily="2" charset="0"/>
                        </a:rPr>
                        <a:t>Vent, insecte, autopollinisation</a:t>
                      </a:r>
                      <a:endParaRPr lang="LID4096" sz="1400" i="1" dirty="0">
                        <a:latin typeface="Quicksand" pitchFamily="2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Type de fleur: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monoïque/dioïque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Aspects: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couleur, forme, odeur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Période</a:t>
                      </a:r>
                      <a:endParaRPr lang="LID4096" dirty="0">
                        <a:latin typeface="Quicksand" pitchFamily="2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624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07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451018-DB95-76A4-BBBF-2ED7803B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318" y="365125"/>
            <a:ext cx="9910482" cy="907863"/>
          </a:xfrm>
        </p:spPr>
        <p:txBody>
          <a:bodyPr/>
          <a:lstStyle/>
          <a:p>
            <a:r>
              <a:rPr lang="fr-FR" dirty="0">
                <a:solidFill>
                  <a:srgbClr val="FFC000"/>
                </a:solidFill>
                <a:latin typeface="Quicksand" pitchFamily="2" charset="0"/>
              </a:rPr>
              <a:t>Usages</a:t>
            </a:r>
            <a:endParaRPr lang="LID4096" dirty="0">
              <a:solidFill>
                <a:srgbClr val="FFC000"/>
              </a:solidFill>
              <a:latin typeface="Quicksand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D36816-41C7-75DE-10C5-A232D6DB6F7C}"/>
              </a:ext>
            </a:extLst>
          </p:cNvPr>
          <p:cNvSpPr/>
          <p:nvPr/>
        </p:nvSpPr>
        <p:spPr>
          <a:xfrm>
            <a:off x="618565" y="385482"/>
            <a:ext cx="636494" cy="64545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45AB12AE-724C-4A83-4ED9-D3EAF0857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873317"/>
              </p:ext>
            </p:extLst>
          </p:nvPr>
        </p:nvGraphicFramePr>
        <p:xfrm>
          <a:off x="618564" y="1550894"/>
          <a:ext cx="10892118" cy="40679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65297">
                  <a:extLst>
                    <a:ext uri="{9D8B030D-6E8A-4147-A177-3AD203B41FA5}">
                      <a16:colId xmlns:a16="http://schemas.microsoft.com/office/drawing/2014/main" val="1718161098"/>
                    </a:ext>
                  </a:extLst>
                </a:gridCol>
                <a:gridCol w="2719535">
                  <a:extLst>
                    <a:ext uri="{9D8B030D-6E8A-4147-A177-3AD203B41FA5}">
                      <a16:colId xmlns:a16="http://schemas.microsoft.com/office/drawing/2014/main" val="1183423990"/>
                    </a:ext>
                  </a:extLst>
                </a:gridCol>
                <a:gridCol w="2556913">
                  <a:extLst>
                    <a:ext uri="{9D8B030D-6E8A-4147-A177-3AD203B41FA5}">
                      <a16:colId xmlns:a16="http://schemas.microsoft.com/office/drawing/2014/main" val="3430029916"/>
                    </a:ext>
                  </a:extLst>
                </a:gridCol>
                <a:gridCol w="2550373">
                  <a:extLst>
                    <a:ext uri="{9D8B030D-6E8A-4147-A177-3AD203B41FA5}">
                      <a16:colId xmlns:a16="http://schemas.microsoft.com/office/drawing/2014/main" val="1168727167"/>
                    </a:ext>
                  </a:extLst>
                </a:gridCol>
              </a:tblGrid>
              <a:tr h="591671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Comestible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Fourrage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Médicinal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Technique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068221"/>
                  </a:ext>
                </a:extLst>
              </a:tr>
              <a:tr h="3476300"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Partie: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Saison récolte: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Productivité</a:t>
                      </a:r>
                      <a:endParaRPr lang="LID4096" dirty="0">
                        <a:latin typeface="Quicksand" pitchFamily="2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Partie: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Saison :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Productivité:</a:t>
                      </a:r>
                      <a:endParaRPr lang="LID4096" dirty="0">
                        <a:latin typeface="Quicksand" pitchFamily="2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Partie: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Saison :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Propriétés:</a:t>
                      </a:r>
                      <a:endParaRPr lang="LID4096" dirty="0">
                        <a:latin typeface="Quicksand" pitchFamily="2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sz="1400" i="1" dirty="0">
                        <a:latin typeface="Quicksand" pitchFamily="2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624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782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451018-DB95-76A4-BBBF-2ED7803B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318" y="365125"/>
            <a:ext cx="9910482" cy="907863"/>
          </a:xfrm>
        </p:spPr>
        <p:txBody>
          <a:bodyPr/>
          <a:lstStyle/>
          <a:p>
            <a:r>
              <a:rPr lang="fr-FR" dirty="0">
                <a:solidFill>
                  <a:srgbClr val="FF3399"/>
                </a:solidFill>
                <a:latin typeface="Quicksand" pitchFamily="2" charset="0"/>
              </a:rPr>
              <a:t>Design</a:t>
            </a:r>
            <a:endParaRPr lang="LID4096" dirty="0">
              <a:solidFill>
                <a:srgbClr val="FF3399"/>
              </a:solidFill>
              <a:latin typeface="Quicksand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D36816-41C7-75DE-10C5-A232D6DB6F7C}"/>
              </a:ext>
            </a:extLst>
          </p:cNvPr>
          <p:cNvSpPr/>
          <p:nvPr/>
        </p:nvSpPr>
        <p:spPr>
          <a:xfrm>
            <a:off x="618565" y="385482"/>
            <a:ext cx="636494" cy="645459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solidFill>
                <a:srgbClr val="FF3399"/>
              </a:solidFill>
            </a:endParaRP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45AB12AE-724C-4A83-4ED9-D3EAF0857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204802"/>
              </p:ext>
            </p:extLst>
          </p:nvPr>
        </p:nvGraphicFramePr>
        <p:xfrm>
          <a:off x="618565" y="2151530"/>
          <a:ext cx="10892118" cy="40679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65297">
                  <a:extLst>
                    <a:ext uri="{9D8B030D-6E8A-4147-A177-3AD203B41FA5}">
                      <a16:colId xmlns:a16="http://schemas.microsoft.com/office/drawing/2014/main" val="1718161098"/>
                    </a:ext>
                  </a:extLst>
                </a:gridCol>
                <a:gridCol w="2719535">
                  <a:extLst>
                    <a:ext uri="{9D8B030D-6E8A-4147-A177-3AD203B41FA5}">
                      <a16:colId xmlns:a16="http://schemas.microsoft.com/office/drawing/2014/main" val="1183423990"/>
                    </a:ext>
                  </a:extLst>
                </a:gridCol>
                <a:gridCol w="2556913">
                  <a:extLst>
                    <a:ext uri="{9D8B030D-6E8A-4147-A177-3AD203B41FA5}">
                      <a16:colId xmlns:a16="http://schemas.microsoft.com/office/drawing/2014/main" val="3430029916"/>
                    </a:ext>
                  </a:extLst>
                </a:gridCol>
                <a:gridCol w="2550373">
                  <a:extLst>
                    <a:ext uri="{9D8B030D-6E8A-4147-A177-3AD203B41FA5}">
                      <a16:colId xmlns:a16="http://schemas.microsoft.com/office/drawing/2014/main" val="1168727167"/>
                    </a:ext>
                  </a:extLst>
                </a:gridCol>
              </a:tblGrid>
              <a:tr h="591671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Zone 1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Zone 2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Zone 3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Zone 4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068221"/>
                  </a:ext>
                </a:extLst>
              </a:tr>
              <a:tr h="3476300"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Fonctions: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autonomie/revenus, ornement, fourrage, microclimat…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Connections: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autres plantes/systèmes (verger, potager), animaux (sauvages/élevages), design de l’eau (irrigation, eaux grises, système de collecte/distribution pluie…), fertilité, design social (main d’œuvre, clients…)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endParaRPr lang="LID4096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CCFF">
                        <a:alpha val="439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Fonctions: 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autonomie/revenus, ornement, fourrage, microclimat…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Quicksand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Connections: 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autres plantes/systèmes (verger, potager), animaux (sauvages/élevages), design de l’eau (irrigation, eaux grises, système de collecte/distribution pluie…), fertilité, design social (main d’œuvre, clients…)</a:t>
                      </a:r>
                    </a:p>
                  </a:txBody>
                  <a:tcPr>
                    <a:solidFill>
                      <a:srgbClr val="FFCCFF">
                        <a:alpha val="439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Fonctions: 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autonomie/revenus, ornement, fourrage, microclimat…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Quicksand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Connections: 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autres plantes/systèmes (verger, potager), animaux (sauvages/élevages), design de l’eau (irrigation, eaux grises, système de collecte/distribution pluie…), fertilité, design social (main d’œuvre, clients…)</a:t>
                      </a:r>
                    </a:p>
                  </a:txBody>
                  <a:tcPr>
                    <a:solidFill>
                      <a:srgbClr val="FFCCFF">
                        <a:alpha val="439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Fonctions: 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autonomie/revenus, ornement, fourrage, microclimat…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Quicksand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Connections: 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autres plantes/systèmes (verger, potager), animaux (sauvages/élevages), design de l’eau (irrigation, eaux grises, système de collecte/distribution pluie…), fertilité, design social (main d’œuvre, clients…)</a:t>
                      </a:r>
                    </a:p>
                    <a:p>
                      <a:endParaRPr lang="LID4096" sz="1400" i="1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CCFF">
                        <a:alpha val="4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62449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90F7C82-B42C-F822-3BAC-58598A5A3D89}"/>
              </a:ext>
            </a:extLst>
          </p:cNvPr>
          <p:cNvSpPr/>
          <p:nvPr/>
        </p:nvSpPr>
        <p:spPr>
          <a:xfrm>
            <a:off x="618565" y="1183341"/>
            <a:ext cx="10910047" cy="645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Quicksand" pitchFamily="2" charset="0"/>
              </a:rPr>
              <a:t>Comment pourrait s’intégrer cette plante dans un système en permaculture? Envisagez ses possibles fonctions et connections bénéfiques pour chaque zone si pertinent</a:t>
            </a:r>
            <a:endParaRPr lang="LID4096" sz="1400" dirty="0">
              <a:solidFill>
                <a:schemeClr val="tx1">
                  <a:lumMod val="50000"/>
                  <a:lumOff val="50000"/>
                </a:schemeClr>
              </a:solidFill>
              <a:latin typeface="Quicks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740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451018-DB95-76A4-BBBF-2ED7803B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318" y="365125"/>
            <a:ext cx="9910482" cy="907863"/>
          </a:xfrm>
        </p:spPr>
        <p:txBody>
          <a:bodyPr/>
          <a:lstStyle/>
          <a:p>
            <a:r>
              <a:rPr lang="fr-FR" dirty="0">
                <a:solidFill>
                  <a:srgbClr val="00B0F0"/>
                </a:solidFill>
                <a:latin typeface="Quicksand" pitchFamily="2" charset="0"/>
              </a:rPr>
              <a:t>Références</a:t>
            </a:r>
            <a:endParaRPr lang="LID4096" dirty="0">
              <a:solidFill>
                <a:srgbClr val="00B0F0"/>
              </a:solidFill>
              <a:latin typeface="Quicksand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D36816-41C7-75DE-10C5-A232D6DB6F7C}"/>
              </a:ext>
            </a:extLst>
          </p:cNvPr>
          <p:cNvSpPr/>
          <p:nvPr/>
        </p:nvSpPr>
        <p:spPr>
          <a:xfrm>
            <a:off x="618565" y="385482"/>
            <a:ext cx="636494" cy="64545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solidFill>
                <a:srgbClr val="FF3399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0F7C82-B42C-F822-3BAC-58598A5A3D89}"/>
              </a:ext>
            </a:extLst>
          </p:cNvPr>
          <p:cNvSpPr/>
          <p:nvPr/>
        </p:nvSpPr>
        <p:spPr>
          <a:xfrm>
            <a:off x="618565" y="1183341"/>
            <a:ext cx="10910047" cy="645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Quicksand" pitchFamily="2" charset="0"/>
              </a:rPr>
              <a:t>Gardez une trace de vos recherches pour retrouver des informations plus détaillées</a:t>
            </a:r>
            <a:endParaRPr lang="LID4096" sz="1400" dirty="0">
              <a:solidFill>
                <a:schemeClr val="tx1">
                  <a:lumMod val="50000"/>
                  <a:lumOff val="50000"/>
                </a:schemeClr>
              </a:solidFill>
              <a:latin typeface="Quicksand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4949" y="1981200"/>
            <a:ext cx="7158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2"/>
              </a:rPr>
              <a:t>https://</a:t>
            </a:r>
            <a:r>
              <a:rPr lang="fr-FR" dirty="0" smtClean="0">
                <a:hlinkClick r:id="rId2"/>
              </a:rPr>
              <a:t>obv-na.fr/ofsa/ressources/1_outils_terrain/OFSA-MIG-201203.pdf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404949" y="2502932"/>
            <a:ext cx="73369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www.aquaportail.com/definition-8532-releve-floristique.html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60889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458</Words>
  <Application>Microsoft Office PowerPoint</Application>
  <PresentationFormat>Widescreen</PresentationFormat>
  <Paragraphs>113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Quicksand</vt:lpstr>
      <vt:lpstr>Thème Office</vt:lpstr>
      <vt:lpstr>Nom Latin Nom français Nom tunisien</vt:lpstr>
      <vt:lpstr>Photos </vt:lpstr>
      <vt:lpstr>Phénologie</vt:lpstr>
      <vt:lpstr>Ecologie</vt:lpstr>
      <vt:lpstr>Usages</vt:lpstr>
      <vt:lpstr>Design</vt:lpstr>
      <vt:lpstr>Références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Latin Nom français Nom tunisien</dc:title>
  <dc:creator>corinne chamorro</dc:creator>
  <cp:lastModifiedBy>Souhir</cp:lastModifiedBy>
  <cp:revision>4</cp:revision>
  <dcterms:created xsi:type="dcterms:W3CDTF">2023-01-27T09:08:53Z</dcterms:created>
  <dcterms:modified xsi:type="dcterms:W3CDTF">2023-05-03T22:44:34Z</dcterms:modified>
</cp:coreProperties>
</file>