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EU7O4grP+xYctVPx7sGXHl7dl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FA3B29-798C-445E-9D25-3568EDE78283}">
  <a:tblStyle styleId="{8BFA3B29-798C-445E-9D25-3568EDE7828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C3D3BA-3127-4906-9650-DFC6804082B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18C52B-6EB4-4721-8A77-AF757970639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B9BD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3711d2d6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3711d2d6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3711d2d6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3711d2d6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3711d2d63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13711d2d63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3711d2d6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13711d2d6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3711d2d6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3711d2d63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3711d2d63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3711d2d63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3711d2d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13711d2d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3711d2d6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3711d2d6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3711d2d6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3711d2d6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3711d2d63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13711d2d63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3711d2d6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13711d2d6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3711d2d6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13711d2d6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627dcc6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1627dcc6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1627dcc6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1627dcc6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627dcc66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1627dcc66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1627dcc6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1627dcc6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13711d2d6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13711d2d6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3711d2d6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3711d2d6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3711d2d63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3711d2d63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3711d2d63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3711d2d63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3711d2d6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13711d2d6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3711d2d63_1_14"/>
          <p:cNvSpPr txBox="1"/>
          <p:nvPr/>
        </p:nvSpPr>
        <p:spPr>
          <a:xfrm>
            <a:off x="152400" y="152400"/>
            <a:ext cx="1130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7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200" b="1" u="sng">
                <a:latin typeface="Times New Roman"/>
                <a:ea typeface="Times New Roman"/>
                <a:cs typeface="Times New Roman"/>
                <a:sym typeface="Times New Roman"/>
              </a:rPr>
              <a:t>Description de la famille   </a:t>
            </a:r>
            <a:r>
              <a:rPr lang="fr-FR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POACÉES (GRAMINÉES)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      *</a:t>
            </a: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Plantes non arborescentes, à feuilles et tiges distincts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     *Enveloppes florales nulles ou peu apparentes, réduites parfois à des poils ou à  des écailles 6.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     *Plantes terrestres ou plantes de marécages, dressés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     *</a:t>
            </a: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Plantes ne présentant pas ces caractères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    *</a:t>
            </a: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Inflorescence en épillets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   *</a:t>
            </a: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Epillets munis à la base de 2 (rarement 0 ou 1) bractées distiques glumes. tige cylindrique ou comprimée, gaine foliaire ordinairement  fendue, ses bords se recouvrant ; anthères dorsifixes.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g213711d2d63_1_14"/>
          <p:cNvSpPr txBox="1"/>
          <p:nvPr/>
        </p:nvSpPr>
        <p:spPr>
          <a:xfrm>
            <a:off x="2675250" y="5901675"/>
            <a:ext cx="6841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:Monocotylédone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3711d2d63_1_20"/>
          <p:cNvSpPr txBox="1"/>
          <p:nvPr/>
        </p:nvSpPr>
        <p:spPr>
          <a:xfrm>
            <a:off x="192725" y="649950"/>
            <a:ext cx="10886400" cy="50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100" b="1">
                <a:latin typeface="Times New Roman"/>
                <a:ea typeface="Times New Roman"/>
                <a:cs typeface="Times New Roman"/>
                <a:sym typeface="Times New Roman"/>
              </a:rPr>
              <a:t>Fabacées (Papilionacées)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fr-FR" sz="2100" b="1" i="1" u="sng">
                <a:latin typeface="Times New Roman"/>
                <a:ea typeface="Times New Roman"/>
                <a:cs typeface="Times New Roman"/>
                <a:sym typeface="Times New Roman"/>
              </a:rPr>
              <a:t>Description de la famille</a:t>
            </a:r>
            <a:endParaRPr sz="2100" b="1" i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600">
                <a:latin typeface="Times New Roman"/>
                <a:ea typeface="Times New Roman"/>
                <a:cs typeface="Times New Roman"/>
                <a:sym typeface="Times New Roman"/>
              </a:rPr>
              <a:t>*Fleurs en forme de papillon, les 5 sépales sont en général soudés, de longueur inégale, le calice apparaissant oblique 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600">
                <a:latin typeface="Times New Roman"/>
                <a:ea typeface="Times New Roman"/>
                <a:cs typeface="Times New Roman"/>
                <a:sym typeface="Times New Roman"/>
              </a:rPr>
              <a:t>*La corolle est composé de 5 pétales libres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600">
                <a:latin typeface="Times New Roman"/>
                <a:ea typeface="Times New Roman"/>
                <a:cs typeface="Times New Roman"/>
                <a:sym typeface="Times New Roman"/>
              </a:rPr>
              <a:t>*Les feuilles sont alternes, composées-pennées, parfois digitées ou simples et pourvues de stipules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213711d2d63_1_20"/>
          <p:cNvSpPr txBox="1"/>
          <p:nvPr/>
        </p:nvSpPr>
        <p:spPr>
          <a:xfrm>
            <a:off x="2518200" y="5849950"/>
            <a:ext cx="715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6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Famille: FABACEES (PAPILIONACEES)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1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Genre: espèce </a:t>
                      </a:r>
                      <a:r>
                        <a:rPr lang="fr-FR" sz="1800" i="1"/>
                        <a:t>Hedysarum coronarium L.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SAINFOIN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SAINFOIN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Salla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Salla kechina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0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, bisannuelle ou pluriannuelle.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cultures annuelles et les pâturages, sur sols marneux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0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février – mars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mars-juin.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7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Tiges robustes, dressées ou ascendantes, de 10 à plus de 100 cm. Feuilles composées de 7-11 folioles ovales, arrondies, chaque foliole pouvan</a:t>
                      </a:r>
                      <a:r>
                        <a:rPr lang="fr-FR" sz="1550">
                          <a:solidFill>
                            <a:srgbClr val="66666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 </a:t>
                      </a: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atteindre 40 mm de long sur 20 mm de large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7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9" name="Google Shape;1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88" y="32870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7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Famille: FABACEES (PAPILIONACEES)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Genre : espèce</a:t>
                      </a:r>
                      <a:r>
                        <a:rPr lang="fr-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lang="fr-FR"/>
                        <a:t>  </a:t>
                      </a:r>
                      <a:r>
                        <a:rPr lang="fr-FR" sz="1800" i="1"/>
                        <a:t>Vicia sativa L.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VESCE CULTIVÉE  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cultivated vetch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Guerfala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plante fourragère en mélange avec l'avoine.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automne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mars-juin.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tiges angulaires, simples ou ramifiées, rampantes ou ascendantes. Feuilles à 3-8 paires de folioles obovales à linéaires, </a:t>
                      </a:r>
                      <a:endParaRPr sz="15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5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2715905"/>
            <a:ext cx="1815153" cy="281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025" y="2835865"/>
            <a:ext cx="2123850" cy="25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8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Famille: ASTERACEES (COMPOSÉES)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 espèce </a:t>
                      </a:r>
                      <a:r>
                        <a:rPr lang="fr-FR" sz="1800" i="1"/>
                        <a:t>Cichorium intybus L.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 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CHICORÉE SAUVAGE</a:t>
                      </a:r>
                      <a:br>
                        <a:rPr lang="fr-FR" sz="1800" i="1"/>
                      </a:b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WILD CHICORY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Skouria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à bisannuelle, velue ou glabre.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régions septentrionales à climat humide ou subhumides,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hiver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avril-juin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tiges de 30 à 150 cm, à rameaux divergents, raides. Feuilles presque toutes basales, grandes, 10 à 30 cm, entières, allongées, roncinées, ou pennatiséquées à lobes triangulaires.</a:t>
                      </a:r>
                      <a:r>
                        <a:rPr lang="fr-FR" sz="1450">
                          <a:solidFill>
                            <a:srgbClr val="66666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450">
                          <a:solidFill>
                            <a:srgbClr val="66666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450">
                        <a:solidFill>
                          <a:srgbClr val="666666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2" name="Google Shape;17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38" y="32547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3711d2d63_1_32"/>
          <p:cNvSpPr txBox="1"/>
          <p:nvPr/>
        </p:nvSpPr>
        <p:spPr>
          <a:xfrm>
            <a:off x="335300" y="352225"/>
            <a:ext cx="103248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Famille : Astéracées 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213711d2d63_1_32"/>
          <p:cNvSpPr txBox="1"/>
          <p:nvPr/>
        </p:nvSpPr>
        <p:spPr>
          <a:xfrm>
            <a:off x="335300" y="1519250"/>
            <a:ext cx="10839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7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fr-FR" sz="2300" b="1" i="1" u="sng">
                <a:latin typeface="Times New Roman"/>
                <a:ea typeface="Times New Roman"/>
                <a:cs typeface="Times New Roman"/>
                <a:sym typeface="Times New Roman"/>
              </a:rPr>
              <a:t>Description de la famille</a:t>
            </a:r>
            <a:endParaRPr sz="2300" b="1" i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600">
                <a:latin typeface="Times New Roman"/>
                <a:ea typeface="Times New Roman"/>
                <a:cs typeface="Times New Roman"/>
                <a:sym typeface="Times New Roman"/>
              </a:rPr>
              <a:t>*Les capitules portent un très grand nombre de petites fleurs tubulées (en tube )ou ligulées (en languette), serrées sur un réceptacle et surmontant l’involucre formé de nombreuses bractées </a:t>
            </a:r>
            <a:r>
              <a:rPr lang="fr-FR" sz="23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213711d2d63_1_32"/>
          <p:cNvSpPr txBox="1"/>
          <p:nvPr/>
        </p:nvSpPr>
        <p:spPr>
          <a:xfrm>
            <a:off x="1225850" y="5271575"/>
            <a:ext cx="8543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g213711d2d63_0_19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92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Famille: ASTERACEES (COMPOSÉES)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Genre: espèce : </a:t>
                      </a:r>
                      <a:r>
                        <a:rPr lang="fr-FR" sz="145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Hedypnois rhagadioloides (L.)</a:t>
                      </a:r>
                      <a:endParaRPr sz="23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 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HEDYPNOÏDE DE CRETE</a:t>
                      </a:r>
                      <a:br>
                        <a:rPr lang="fr-FR" sz="1800" i="1"/>
                      </a:b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2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2000">
                          <a:highlight>
                            <a:schemeClr val="lt1"/>
                          </a:highlight>
                        </a:rPr>
                        <a:t>vivace à rhizome</a:t>
                      </a:r>
                      <a:endParaRPr sz="2000">
                        <a:highlight>
                          <a:schemeClr val="lt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15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fr-FR" sz="18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Espèce répandue dans presque toute la Tunisie, dans les champs, les pâturages, les jachères, les vergers.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Champs et patur:  Apprécie les sols limono-sableux ou sablonneux, les sols bruns calcaires ou marno-calcaires</a:t>
                      </a:r>
                      <a:endParaRPr sz="1800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9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5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hiver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avril-juin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92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3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Espèce annuelle à port très variable, à tiges dressées ou diffuses, de 10 à 40 cm, ou parfois presque acaules. Feuilles obovales ou oblongues, sinuées-dentées, ou profondément découpées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38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5" name="Google Shape;185;g213711d2d63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25" y="3065150"/>
            <a:ext cx="1821250" cy="27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3711d2d63_1_42"/>
          <p:cNvSpPr txBox="1"/>
          <p:nvPr/>
        </p:nvSpPr>
        <p:spPr>
          <a:xfrm>
            <a:off x="816150" y="1731600"/>
            <a:ext cx="105597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0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000" b="1">
                <a:latin typeface="Times New Roman"/>
                <a:ea typeface="Times New Roman"/>
                <a:cs typeface="Times New Roman"/>
                <a:sym typeface="Times New Roman"/>
              </a:rPr>
              <a:t>Famille de Papaveracées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5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fr-FR" sz="2000" b="1" i="1" u="sng">
                <a:latin typeface="Times New Roman"/>
                <a:ea typeface="Times New Roman"/>
                <a:cs typeface="Times New Roman"/>
                <a:sym typeface="Times New Roman"/>
              </a:rPr>
              <a:t>Description de la famille</a:t>
            </a:r>
            <a:endParaRPr sz="2000" b="1" i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9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fr-FR" sz="2700">
                <a:latin typeface="Times New Roman"/>
                <a:ea typeface="Times New Roman"/>
                <a:cs typeface="Times New Roman"/>
                <a:sym typeface="Times New Roman"/>
              </a:rPr>
              <a:t>Fleurs régulières ou irrégulières. Sépales 2, cadues . Pétales 4. Imbriqués en 2 verticilles. Rapidement cadues .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700">
                <a:latin typeface="Times New Roman"/>
                <a:ea typeface="Times New Roman"/>
                <a:cs typeface="Times New Roman"/>
                <a:sym typeface="Times New Roman"/>
              </a:rPr>
              <a:t>*Étamines, soit nombreuses en 2-3 verticilles. Soit 4 libres. Soit 2 faisceaux de 3. Ovaire libre. Carpelles nombreux ou réduits à 2.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700">
                <a:latin typeface="Times New Roman"/>
                <a:ea typeface="Times New Roman"/>
                <a:cs typeface="Times New Roman"/>
                <a:sym typeface="Times New Roman"/>
              </a:rPr>
              <a:t> *Fruit capsulaire. Ou silique, ou silicule.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700">
                <a:latin typeface="Times New Roman"/>
                <a:ea typeface="Times New Roman"/>
                <a:cs typeface="Times New Roman"/>
                <a:sym typeface="Times New Roman"/>
              </a:rPr>
              <a:t>*Feuille alternes sans stipiles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g213711d2d63_1_42"/>
          <p:cNvSpPr txBox="1"/>
          <p:nvPr/>
        </p:nvSpPr>
        <p:spPr>
          <a:xfrm>
            <a:off x="1850825" y="5849950"/>
            <a:ext cx="6131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9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PAPAVERACEAE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Genre: espèce: </a:t>
                      </a:r>
                      <a:r>
                        <a:rPr lang="fr-FR" sz="1800" i="1"/>
                        <a:t>Papaver dubium L.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PAVOT DOUTEUX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Doubtful poppy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Bougaroun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plus ou moins velue.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cultures annuelles.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hiver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mars-juin.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2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</a:t>
                      </a:r>
                      <a:r>
                        <a:rPr lang="fr-FR" sz="13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lante, velue, de 20-60 cm, à tiges dressées, ramifiées. Feuilles d'un vert mat, velues, une à deux fois divisées en lobes peu profonds et dentées, les supérieures plus divisées. Fleurs grandes, écarlates, le plus souvent avec une tache noire à la base des 4 pétales.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9678"/>
            <a:ext cx="1787857" cy="260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813" y="3125763"/>
            <a:ext cx="216217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16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3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PAPAVERACEAE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Genre: espèce:  </a:t>
                      </a:r>
                      <a:r>
                        <a:rPr lang="fr-FR" sz="1800" i="1"/>
                        <a:t>Fumaria parviflora Lam.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FUMETERRE À PETITES FLEURS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FLOWER SMOKER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Sibana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Bouala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régions à climat semi-aride.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Moyenne à forte 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</a:t>
                      </a:r>
                      <a: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automnal – hivernal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Mars-Juillet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3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petites fleurs</a:t>
                      </a:r>
                      <a:r>
                        <a:rPr lang="fr-FR" sz="16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fr-FR" sz="13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glabre et glauque, à tige ascendante très ramifiée. L'extrémité des feuilles en lanières très étroites se termine souvent en courte pointe, teintée de rouge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53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4" name="Google Shape;2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75" y="2778726"/>
            <a:ext cx="2293825" cy="152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3711d2d63_1_48"/>
          <p:cNvSpPr txBox="1"/>
          <p:nvPr/>
        </p:nvSpPr>
        <p:spPr>
          <a:xfrm>
            <a:off x="1020875" y="2312200"/>
            <a:ext cx="10428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*Les fleurs sont généralement blanches et comprennent 5 sépales, 5 pétales et 5 étamines, 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*Les fleurs extérieures ont souvent des pétales plus grands que les autres. 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*Les fruits à maturité se divisent en 2 akènes qui ne contiennent chacun qu'une seule graine.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213711d2d63_1_48"/>
          <p:cNvSpPr txBox="1"/>
          <p:nvPr/>
        </p:nvSpPr>
        <p:spPr>
          <a:xfrm>
            <a:off x="916175" y="1266500"/>
            <a:ext cx="426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fr-FR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 de la famille</a:t>
            </a:r>
            <a:endParaRPr sz="20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213711d2d63_1_48"/>
          <p:cNvSpPr txBox="1"/>
          <p:nvPr/>
        </p:nvSpPr>
        <p:spPr>
          <a:xfrm>
            <a:off x="1250625" y="741175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APIACEES (OMBELLIFERES)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213711d2d63_1_48"/>
          <p:cNvSpPr txBox="1"/>
          <p:nvPr/>
        </p:nvSpPr>
        <p:spPr>
          <a:xfrm>
            <a:off x="181775" y="6001500"/>
            <a:ext cx="634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21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POACÉES (GRAMINEES)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 : espèce :</a:t>
                      </a:r>
                      <a:r>
                        <a:rPr lang="fr-FR" sz="1800" i="1"/>
                        <a:t>Phalaris truncata Guss ex-Bertol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Alpiste à ailes tronquées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Alpist with truncates wings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Zouan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Vivace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les champs, les vergers, les pâturages, le long des chemins.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Moyenne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février – Mars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</a:t>
                      </a:r>
                      <a: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avril-juin.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</a:t>
                      </a: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oussant en touffe, à tiges nombreuses de 60-150 cm ou plus, à souche large, épaisse, sans renflement bulbiforme à la base</a:t>
                      </a:r>
                      <a:endParaRPr sz="24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700551"/>
            <a:ext cx="1651379" cy="282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623" y="2700551"/>
            <a:ext cx="1727579" cy="282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19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 APIACEES (OMBELLIFERES) 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 : espèce: </a:t>
                      </a:r>
                      <a:r>
                        <a:rPr lang="fr-FR" sz="1800" i="1"/>
                        <a:t>Daucus carota L. subsp. carota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CAROTTE SAUVAGE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WILD CARROT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Senaria jalia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ou bisannuelle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pâturages, sur les talus et le bord des chemins.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janvier – février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mai - août.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3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Plante annuelle ou bisannuelle de 50 à 150 cm, à odeur de carotte. Tige sillonnée, ramifiée, à soies rudes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67" y="2879679"/>
            <a:ext cx="1733266" cy="292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1396" y="2975750"/>
            <a:ext cx="2043704" cy="27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g213711d2d63_0_25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8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 APIACÉES (OMBELLIFÈRES)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genre: espèce  </a:t>
                      </a:r>
                      <a:r>
                        <a:rPr lang="fr-FR" sz="950" i="1">
                          <a:solidFill>
                            <a:srgbClr val="66666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Ridolfia segetum (Guss.) Moris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RIDOLFIE DES MOISSONS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i="1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Besbes jali </a:t>
                      </a:r>
                      <a:br>
                        <a:rPr lang="fr-FR" sz="1800" i="1">
                          <a:latin typeface="Rockwell"/>
                          <a:ea typeface="Rockwell"/>
                          <a:cs typeface="Rockwell"/>
                          <a:sym typeface="Rockwell"/>
                        </a:rPr>
                      </a:br>
                      <a:r>
                        <a:rPr lang="fr-FR" sz="1800" i="1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Choumeur </a:t>
                      </a:r>
                      <a:br>
                        <a:rPr lang="fr-FR" sz="1800" i="1">
                          <a:latin typeface="Rockwell"/>
                          <a:ea typeface="Rockwell"/>
                          <a:cs typeface="Rockwell"/>
                          <a:sym typeface="Rockwell"/>
                        </a:rPr>
                      </a:br>
                      <a:r>
                        <a:rPr lang="fr-FR" sz="1800" i="1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Moutar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8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ou bisannuelle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fr-FR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Espèce commune dans le nord du pays, nte, notamment en climat sub-humide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</a:t>
                      </a:r>
                      <a:r>
                        <a:rPr lang="fr-FR" sz="18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 Préférence pour les sols argilo-limoneux àlimono-sablonneux humides et les terres noires.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Floraison :  mai - juillet.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8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Plante de 20 à 100 cm, glabre, glauque, à odeur particulière de fenouil, à tige simple ou ramifiée</a:t>
                      </a:r>
                      <a:endParaRPr sz="23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68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25" name="Google Shape;225;g213711d2d63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00" y="2318337"/>
            <a:ext cx="2526075" cy="16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13711d2d63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776" y="3859608"/>
            <a:ext cx="2291725" cy="152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3711d2d63_0_36"/>
          <p:cNvSpPr txBox="1"/>
          <p:nvPr/>
        </p:nvSpPr>
        <p:spPr>
          <a:xfrm>
            <a:off x="1305425" y="631650"/>
            <a:ext cx="91515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100" b="1">
                <a:latin typeface="Times New Roman"/>
                <a:ea typeface="Times New Roman"/>
                <a:cs typeface="Times New Roman"/>
                <a:sym typeface="Times New Roman"/>
              </a:rPr>
              <a:t>Brassicacées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fr-FR" sz="2100" b="1" i="1" u="sng">
                <a:latin typeface="Times New Roman"/>
                <a:ea typeface="Times New Roman"/>
                <a:cs typeface="Times New Roman"/>
                <a:sym typeface="Times New Roman"/>
              </a:rPr>
              <a:t>Description de la famille</a:t>
            </a:r>
            <a:endParaRPr sz="2100" b="1" i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900">
                <a:latin typeface="Times New Roman"/>
                <a:ea typeface="Times New Roman"/>
                <a:cs typeface="Times New Roman"/>
                <a:sym typeface="Times New Roman"/>
              </a:rPr>
              <a:t>*Les feuilles sont alternes, simples, sans stipules, généralement entières.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900">
                <a:latin typeface="Times New Roman"/>
                <a:ea typeface="Times New Roman"/>
                <a:cs typeface="Times New Roman"/>
                <a:sym typeface="Times New Roman"/>
              </a:rPr>
              <a:t>*Les inflorescences sont disposées en cymes scorpioides, enroulées d’abord en crosse.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900">
                <a:latin typeface="Times New Roman"/>
                <a:ea typeface="Times New Roman"/>
                <a:cs typeface="Times New Roman"/>
                <a:sym typeface="Times New Roman"/>
              </a:rPr>
              <a:t>*Les fleurs ont 5 sépales, 5 pétales soudés et 5 étamines.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g213711d2d63_0_36"/>
          <p:cNvSpPr txBox="1"/>
          <p:nvPr/>
        </p:nvSpPr>
        <p:spPr>
          <a:xfrm>
            <a:off x="1074150" y="5257200"/>
            <a:ext cx="7452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18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 BRASSICACÉES (CRUCIFÈRES) 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 : espèce </a:t>
                      </a:r>
                      <a:r>
                        <a:rPr lang="fr-FR" sz="1800" i="1"/>
                        <a:t>Diplotaxis erucoides (L.) DC.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DIPLOTAXIS ROQUETTE BLANCHE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 rocket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Jarjir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Annuelle.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champs, les vergers, les jachères et le long des routes.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juin – Août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hivernale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</a:t>
                      </a: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lante annuelle de 20 à 50 cm, à tiges ramifiées, hispides.</a:t>
                      </a:r>
                      <a:r>
                        <a:rPr lang="fr-FR" sz="13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3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Feuilles basales, grandes, pouvant atteindre 20 cm, divisées lyrées à 6-10 segments,</a:t>
                      </a:r>
                      <a:endParaRPr sz="14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38" name="Google Shape;2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50" y="3269850"/>
            <a:ext cx="2606025" cy="17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14"/>
          <p:cNvGraphicFramePr/>
          <p:nvPr/>
        </p:nvGraphicFramePr>
        <p:xfrm>
          <a:off x="0" y="-4"/>
          <a:ext cx="12192000" cy="67696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57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BRASSICACEES (CRUCIFERES)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Genre: espèce </a:t>
                      </a:r>
                      <a:r>
                        <a:rPr lang="fr-FR" sz="1800" i="1"/>
                        <a:t>Hirschfeldia incana (L.) Lagrèze-Fossat.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HIRSCHFELDIE APPLIQUÉE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APPLIED HIRSCHFELDIE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Lebsene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7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Annuelle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champs de céréales et les jachères.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5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4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mars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avril-juin.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357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950">
                          <a:solidFill>
                            <a:srgbClr val="666666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tiges de 30 à 100 cm, peu feuillées, très ramifiées, à rameaux étalés. Feuilles toutes pétiolées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57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3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4" name="Google Shape;2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300" y="2780625"/>
            <a:ext cx="2510950" cy="16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3711d2d63_0_39"/>
          <p:cNvSpPr txBox="1"/>
          <p:nvPr/>
        </p:nvSpPr>
        <p:spPr>
          <a:xfrm>
            <a:off x="281900" y="2050575"/>
            <a:ext cx="103614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*Les Solanacées sont des plantes ligneuses ou herbacées à 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feuilles alternes sans stipules. 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*Le calice est plus ou moins longuement tubuleux, à 5 divisions. 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*La corolle est tubuleuse, campanulée ou rotacée. 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*Le fruit est une capsule ou une baie à graines nombreuses.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50" name="Google Shape;250;g213711d2d63_0_39"/>
          <p:cNvGraphicFramePr/>
          <p:nvPr/>
        </p:nvGraphicFramePr>
        <p:xfrm>
          <a:off x="973863" y="51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{B8C3D3BA-3127-4906-9650-DFC6804082B7}</a:tableStyleId>
              </a:tblPr>
              <a:tblGrid>
                <a:gridCol w="940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fr-FR" sz="2100" b="1" i="1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de la famille</a:t>
                      </a:r>
                      <a:endParaRPr sz="2100" b="1" i="1" u="sng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i="1" u="sng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5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SOLANACÉES</a:t>
                      </a:r>
                      <a:endParaRPr sz="185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1" name="Google Shape;251;g213711d2d63_0_39"/>
          <p:cNvSpPr txBox="1"/>
          <p:nvPr/>
        </p:nvSpPr>
        <p:spPr>
          <a:xfrm>
            <a:off x="2577975" y="5909625"/>
            <a:ext cx="7932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" name="Google Shape;256;p12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SOLANACÉES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Genre: espèce </a:t>
                      </a:r>
                      <a:r>
                        <a:rPr lang="fr-FR" sz="1800" i="1"/>
                        <a:t>Solanum nigrum L.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MORELLE NOIRE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Eastern black nightshade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Aneb-el-roul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Aneb eddîb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Tmatem kleb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cultures sarclées, les vergers, les vignobles et les jardins.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hiver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estivale et automnale.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Plante annuelle, de 15-60 cm, à tiges dressées, souvent très ramifiées et très feuillées. Feuilles vert foncé, ovales, lancéolées, à bord entier ou sinué-denté.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57" name="Google Shape;25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54675"/>
            <a:ext cx="2241150" cy="14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5675" y="3052750"/>
            <a:ext cx="1661700" cy="24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3711d2d63_1_59"/>
          <p:cNvSpPr txBox="1"/>
          <p:nvPr/>
        </p:nvSpPr>
        <p:spPr>
          <a:xfrm>
            <a:off x="462725" y="1470750"/>
            <a:ext cx="98988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*Fleurs  hermaphrodites, monoïques ou polygames. périgone persistant, herbacé  pouvant porter des appendices scarieux. a 2-5 divisions libres ou plus ou moins soudées .étamines oppositisépales .ovaire généralement libre, 1-loculaire, 1- ovulé ; ovule droit, vertical ou horizontal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*Fruit sec ou charnu, ordinairement enveloppé par le périgone 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*Feuilles ordinairement simples, parfois paraissant nulles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*sans stipules 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g213711d2d63_1_59"/>
          <p:cNvSpPr txBox="1"/>
          <p:nvPr/>
        </p:nvSpPr>
        <p:spPr>
          <a:xfrm>
            <a:off x="908900" y="627950"/>
            <a:ext cx="548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fr-FR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 de la famille</a:t>
            </a:r>
            <a:endParaRPr sz="20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g213711d2d63_1_59"/>
          <p:cNvSpPr txBox="1"/>
          <p:nvPr/>
        </p:nvSpPr>
        <p:spPr>
          <a:xfrm>
            <a:off x="462725" y="2974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CHENOPODIACEAE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g213711d2d63_1_59"/>
          <p:cNvSpPr txBox="1"/>
          <p:nvPr/>
        </p:nvSpPr>
        <p:spPr>
          <a:xfrm>
            <a:off x="5106300" y="6119250"/>
            <a:ext cx="6808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Google Shape;271;g213711d2d63_0_53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Famille:  CHENOPODIACEES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5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Chenopodium album L. </a:t>
                      </a:r>
                      <a:endParaRPr sz="22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15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CHÉNOPODE BLANC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solidFill>
                            <a:srgbClr val="202124"/>
                          </a:solidFill>
                          <a:highlight>
                            <a:schemeClr val="accent1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Baconweed</a:t>
                      </a:r>
                      <a:endParaRPr sz="1800">
                        <a:highlight>
                          <a:schemeClr val="accent1"/>
                        </a:highlight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5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Rokab-el-jamel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Espèce annuelle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Cosmopolite</a:t>
                      </a: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très nuisible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hivernale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avril-novembre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à tige dressée, de 30 à 100 cm ou plus, anguleuse, striée, souvent très ramifiée. Feuilles pétiolées,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15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2" name="Google Shape;272;g213711d2d63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24" y="2689000"/>
            <a:ext cx="2303300" cy="2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20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Famille:  CHENOPODIACEES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i="1"/>
                        <a:t>Beta vulgaris L. subsp. maritima (L.) Arcangeli</a:t>
                      </a:r>
                      <a:br>
                        <a:rPr lang="fr-FR" sz="1800"/>
                      </a:b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BETTE VULGAIRE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Common chard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Salk jeli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annuelle, bisannuelle à pluriannuelle.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plante rudérale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hivernale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printanière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Racine grêle. Tige rameuse, cannelée, souvent rougeâtre, pouvant atteindre plus de 100 cm. Feuilles inférieures longuement pétiolées, ovales, rhomboïdales,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8" name="Google Shape;27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674960"/>
            <a:ext cx="1774210" cy="282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1019" y="2674961"/>
            <a:ext cx="1988593" cy="282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3"/>
          <p:cNvGraphicFramePr/>
          <p:nvPr/>
        </p:nvGraphicFramePr>
        <p:xfrm>
          <a:off x="0" y="-1745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POACEES (GRAMINEES)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 : espèce: </a:t>
                      </a:r>
                      <a:r>
                        <a:rPr lang="fr-FR" sz="1800" i="1"/>
                        <a:t>Lolium rigidum Gaudin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 Nom latin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RAY-GRASS D'ITALIE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Italian ryegrass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Manjour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ou bisannuelle.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les céréales, les cultures sarclées et les vergers.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septembre - novembre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avril-juin.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tiges de 20 à 80 cm, dressées, grêles, raides. Feuilles larges, lisses et brillantes sur la face inférieure avec 2 oreillettes acuminées, ligule petite, échancrée, blanchâtre.</a:t>
                      </a:r>
                      <a:endParaRPr sz="2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688609"/>
            <a:ext cx="1787857" cy="272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3642" y="2688608"/>
            <a:ext cx="1856095" cy="282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g213711d2d63_0_59"/>
          <p:cNvGraphicFramePr/>
          <p:nvPr/>
        </p:nvGraphicFramePr>
        <p:xfrm>
          <a:off x="0" y="-4"/>
          <a:ext cx="12192000" cy="649828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Famille:  CHENOPODIACEES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50" b="1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Chenopodium murale L.</a:t>
                      </a:r>
                      <a:endParaRPr sz="21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 b="1">
                          <a:solidFill>
                            <a:srgbClr val="217C6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CHÉNOPODE DES MURS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050" b="1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nettle-leaved goosefoot,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5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Hourriga berda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annuelle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Plante commune dans toute la Tunisie</a:t>
                      </a: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très nuisible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janvier -juin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0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tige dressée de 30 à 100 cm, anguleuse, striée, très feuillée.</a:t>
                      </a:r>
                      <a:endParaRPr sz="14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5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145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85" name="Google Shape;285;g213711d2d63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77" y="2689000"/>
            <a:ext cx="2232100" cy="25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627dcc66b_0_5"/>
          <p:cNvSpPr txBox="1"/>
          <p:nvPr/>
        </p:nvSpPr>
        <p:spPr>
          <a:xfrm>
            <a:off x="2230150" y="1214450"/>
            <a:ext cx="370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familles des amarantacées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g21627dcc66b_0_0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{C618C52B-6EB4-4721-8A77-AF757970639D}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Synonymes: carde, mûre , précoce 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Famille:  AMARANTACEES (inclus CHENOPODIACEES)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BETTE VULGAIRE </a:t>
                      </a:r>
                      <a:r>
                        <a:rPr lang="fr-FR" sz="1800" b="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 vulgaris L. subsp. maritima (L.) Arcangeli</a:t>
                      </a:r>
                      <a:br>
                        <a:rPr lang="fr-FR" sz="1800"/>
                      </a:b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Common chard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Salk jeli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annuelle, bisannuelle à pluriannuelle.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plante rudérale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hivernale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printanière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Sources bibliographiques:  Les adventices des cultures méditerranéennes en Tunisie.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96" name="Google Shape;296;g21627dcc6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269" y="3204686"/>
            <a:ext cx="1988593" cy="282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1627dcc66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99" y="3204685"/>
            <a:ext cx="1774210" cy="282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627dcc66b_0_14"/>
          <p:cNvSpPr txBox="1"/>
          <p:nvPr/>
        </p:nvSpPr>
        <p:spPr>
          <a:xfrm>
            <a:off x="3275300" y="1858725"/>
            <a:ext cx="336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GERANIACEES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g21627dcc66b_0_10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{C618C52B-6EB4-4721-8A77-AF757970639D}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Synonymes: bulbeux , charnu , gonflé ,renflé 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Famille : GERANIACEES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GÉRANIUM TUBÉREUX  </a:t>
                      </a:r>
                      <a:r>
                        <a:rPr lang="fr-FR" sz="1800" b="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Geranium tuberosum L. subsp. tuberosum</a:t>
                      </a:r>
                      <a:br>
                        <a:rPr lang="fr-FR" sz="1800"/>
                      </a:b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TUBEROUS GERANIUM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Kef-drjana 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Vivace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champs et les jachères.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hiver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Mars-avril.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08" name="Google Shape;308;g21627dcc66b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7290" y="2933414"/>
            <a:ext cx="1815721" cy="274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13711d2d63_0_32"/>
          <p:cNvSpPr txBox="1"/>
          <p:nvPr/>
        </p:nvSpPr>
        <p:spPr>
          <a:xfrm>
            <a:off x="4711300" y="2508950"/>
            <a:ext cx="2155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800" b="1">
                <a:latin typeface="Calibri"/>
                <a:ea typeface="Calibri"/>
                <a:cs typeface="Calibri"/>
                <a:sym typeface="Calibri"/>
              </a:rPr>
              <a:t>Merci</a:t>
            </a:r>
            <a:r>
              <a:rPr lang="fr-FR" sz="54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99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3711d2d63_0_47"/>
          <p:cNvSpPr txBox="1"/>
          <p:nvPr/>
        </p:nvSpPr>
        <p:spPr>
          <a:xfrm>
            <a:off x="2004450" y="832975"/>
            <a:ext cx="8596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Classe: Les dicotylédones</a:t>
            </a:r>
            <a:endParaRPr sz="43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13711d2d63_0_47"/>
          <p:cNvSpPr txBox="1"/>
          <p:nvPr/>
        </p:nvSpPr>
        <p:spPr>
          <a:xfrm>
            <a:off x="1505950" y="2305775"/>
            <a:ext cx="97461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1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●"/>
            </a:pPr>
            <a:r>
              <a:rPr lang="fr-F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cotylédones opposés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●"/>
            </a:pPr>
            <a:r>
              <a:rPr lang="fr-F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système racinaire pivotantes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●"/>
            </a:pPr>
            <a:r>
              <a:rPr lang="fr-F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feuilles sont simples ou composées nervation réticulée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3711d2d63_1_65"/>
          <p:cNvSpPr txBox="1">
            <a:spLocks noGrp="1"/>
          </p:cNvSpPr>
          <p:nvPr>
            <p:ph type="body" idx="1"/>
          </p:nvPr>
        </p:nvSpPr>
        <p:spPr>
          <a:xfrm>
            <a:off x="330500" y="503600"/>
            <a:ext cx="11336400" cy="56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fr-FR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0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 de la famille </a:t>
            </a:r>
            <a:endParaRPr sz="2000" b="1" i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100" b="1"/>
              <a:t>URTICACEAE</a:t>
            </a:r>
            <a:endParaRPr sz="2100" b="1" i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*Plantes dioïques ou polygames,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fr-FR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Fleures femelles à ovaire 1-loculaire,1-ovulé,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 </a:t>
            </a:r>
            <a:r>
              <a:rPr lang="fr-FR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Ovule dressé. herbes 1 ou, rarement sous arbrisseaux,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</a:t>
            </a:r>
            <a:r>
              <a:rPr lang="fr-FR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Feuilles alternes ou opposées, pétiolées, simples, stipulées, entières ou dentées.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URTICACEAE 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Genre : espèce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Nom commun français /  Nom latin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PETITE ORTIE  </a:t>
                      </a:r>
                      <a:r>
                        <a:rPr lang="fr-FR" sz="1800" b="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Urtica urens L.</a:t>
                      </a:r>
                      <a:br>
                        <a:rPr lang="fr-FR" sz="1800"/>
                      </a:b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Small nettle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Hourriga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la plupart des cultures annuelles, les vergers, sur les talus, dans les jardins.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Moyenne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automnal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 : hivernale et printanière.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très urticante, à tiges rameuses, dressées ou ascendantes, souvent rougeâtres. </a:t>
                      </a:r>
                      <a:endParaRPr sz="2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9" name="Google Shape;12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75" y="3017500"/>
            <a:ext cx="3216100" cy="214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3711d2d63_1_26"/>
          <p:cNvSpPr txBox="1"/>
          <p:nvPr/>
        </p:nvSpPr>
        <p:spPr>
          <a:xfrm>
            <a:off x="152400" y="152400"/>
            <a:ext cx="10690800" cy="4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fr-FR" sz="2500" b="1" i="1" u="sng">
                <a:latin typeface="Times New Roman"/>
                <a:ea typeface="Times New Roman"/>
                <a:cs typeface="Times New Roman"/>
                <a:sym typeface="Times New Roman"/>
              </a:rPr>
              <a:t>Description de la famille     </a:t>
            </a:r>
            <a:endParaRPr sz="2500" b="1" i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Rubiacées</a:t>
            </a:r>
            <a:endParaRPr sz="2500" b="1" i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900">
                <a:latin typeface="Times New Roman"/>
                <a:ea typeface="Times New Roman"/>
                <a:cs typeface="Times New Roman"/>
                <a:sym typeface="Times New Roman"/>
              </a:rPr>
              <a:t>*Possède des tiges quadrangulaires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900">
                <a:latin typeface="Times New Roman"/>
                <a:ea typeface="Times New Roman"/>
                <a:cs typeface="Times New Roman"/>
                <a:sym typeface="Times New Roman"/>
              </a:rPr>
              <a:t>*des feuilles verticillées 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900">
                <a:latin typeface="Times New Roman"/>
                <a:ea typeface="Times New Roman"/>
                <a:cs typeface="Times New Roman"/>
                <a:sym typeface="Times New Roman"/>
              </a:rPr>
              <a:t>*un port généralement couché ou ascendant.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g213711d2d63_1_26"/>
          <p:cNvSpPr txBox="1"/>
          <p:nvPr/>
        </p:nvSpPr>
        <p:spPr>
          <a:xfrm>
            <a:off x="2016100" y="5304625"/>
            <a:ext cx="62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300" b="1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Flore de la Tunisie (G.P.Alapetite) :Dicotylédone </a:t>
            </a:r>
            <a:endParaRPr sz="2300" b="1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4"/>
          <p:cNvGraphicFramePr/>
          <p:nvPr/>
        </p:nvGraphicFramePr>
        <p:xfrm>
          <a:off x="0" y="-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Famille: RUBIACÉES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Genre: espèce </a:t>
                      </a:r>
                      <a:r>
                        <a:rPr lang="fr-FR" sz="1800" i="1"/>
                        <a:t>Sherardia arvensis L.</a:t>
                      </a:r>
                      <a:br>
                        <a:rPr lang="fr-FR" sz="1800"/>
                      </a:b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français /Nom latin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SHÉRARDIE DES CHAMPS</a:t>
                      </a:r>
                      <a:br>
                        <a:rPr lang="fr-FR" sz="1800"/>
                      </a:b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sherardy of the fields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Herricha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champs de céréales et dans les cultures sarclées.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Moyenne à faible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Germination: Juillet à octobre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Floraison: mars-mai.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tiges nombreuses, grêles, couchées sur le sol ou ascendantes, scabres. Fleurs très petites, rose lilas, groupées en cymes compactes par 6-12</a:t>
                      </a:r>
                      <a:endParaRPr sz="2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5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Feuilles verticillées par 4 dans le bas, puis par 6 dans le haut de la tige,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25" y="3506900"/>
            <a:ext cx="3380725" cy="22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g213711d2d63_0_9"/>
          <p:cNvGraphicFramePr/>
          <p:nvPr/>
        </p:nvGraphicFramePr>
        <p:xfrm>
          <a:off x="0" y="-1621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{8BFA3B29-798C-445E-9D25-3568EDE78283}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9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Famille : RUBIACEES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Genre :espèce  </a:t>
                      </a:r>
                      <a:r>
                        <a:rPr lang="fr-FR" sz="155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Galium verrucosum Hudson (Syn. : G. valantia Weber.) (G. saccharatum All.)</a:t>
                      </a:r>
                      <a:endParaRPr sz="2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Nom commun français /  Nom latin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anglais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Nom commun arabe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fr-FR" sz="1800"/>
                      </a:br>
                      <a:r>
                        <a:rPr lang="fr-FR" sz="1800" b="1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GAILLET ANISÉ</a:t>
                      </a:r>
                      <a:r>
                        <a:rPr lang="fr-FR" sz="1800"/>
                        <a:t>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 i="1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Oum-abana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90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              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Type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Annuelle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Habitat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Champs et patur:  </a:t>
                      </a:r>
                      <a:r>
                        <a:rPr lang="fr-FR" sz="18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 </a:t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 fréquente sur sols limoneux à limono-sableux, légers et chauds. </a:t>
                      </a:r>
                      <a:endParaRPr sz="18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Nuisance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Forte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1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Cycle biologique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Germination:</a:t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Floraison :  février-juin.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9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tiges quadrangulaires, couchées sur le sol ou ascendantes, peu accrochantes. Les feuilles sont lancéolées, </a:t>
                      </a:r>
                      <a:endParaRPr sz="23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95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45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Les feuilles et la tige sont hérissées d'aiguillons.</a:t>
                      </a:r>
                      <a:endParaRPr sz="2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/>
                        <a:t>Sources bibliographiques: Les adventices des cultures méditerranéennes en Tunisie.</a:t>
                      </a:r>
                      <a:endParaRPr sz="2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7" name="Google Shape;147;g213711d2d63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75" y="2746225"/>
            <a:ext cx="1956200" cy="29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2835</Words>
  <Application>Microsoft Office PowerPoint</Application>
  <PresentationFormat>Grand écran</PresentationFormat>
  <Paragraphs>531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Rockwell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amal gacem</cp:lastModifiedBy>
  <cp:revision>1</cp:revision>
  <dcterms:created xsi:type="dcterms:W3CDTF">2019-12-21T16:20:19Z</dcterms:created>
  <dcterms:modified xsi:type="dcterms:W3CDTF">2023-04-22T21:08:50Z</dcterms:modified>
</cp:coreProperties>
</file>