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6F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B088C2-5F57-E044-4027-6D327A62DE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LID4096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1A739C4-A299-E5B8-D3F8-955A52CF1A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LID4096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9F9A5F-4AF3-B44E-6E9A-0A43B0560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535-474D-4A51-B224-EC9D4A8841A8}" type="datetimeFigureOut">
              <a:rPr lang="LID4096" smtClean="0"/>
              <a:t>04/27/2023</a:t>
            </a:fld>
            <a:endParaRPr lang="LID4096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A820833-7768-FD87-A449-7FBDE306E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B8A5E7-C244-7DA9-883C-2F58A103A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BED4-D566-4A21-930A-C09898B3066E}" type="slidenum">
              <a:rPr lang="LID4096" smtClean="0"/>
              <a:t>‹N°›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991621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DD2A89-73CB-E034-0722-AE528450A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LID4096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234501B-9475-FD8A-7054-5063AF96CF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LID4096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9078C1-1591-E912-4DAE-946E7ABFD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535-474D-4A51-B224-EC9D4A8841A8}" type="datetimeFigureOut">
              <a:rPr lang="LID4096" smtClean="0"/>
              <a:t>04/27/2023</a:t>
            </a:fld>
            <a:endParaRPr lang="LID4096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C8F708-B3BB-5A92-2742-18496C7A4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2555AB1-18E4-5209-AF20-48E60E5AF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BED4-D566-4A21-930A-C09898B3066E}" type="slidenum">
              <a:rPr lang="LID4096" smtClean="0"/>
              <a:t>‹N°›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405668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65A8547-5ACD-054A-5ED8-1362D1E2CD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LID4096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67F14F7-35D4-E22F-3A65-E87651D964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LID4096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1ADBFD-8C1D-40FE-FAE3-6A57FD297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535-474D-4A51-B224-EC9D4A8841A8}" type="datetimeFigureOut">
              <a:rPr lang="LID4096" smtClean="0"/>
              <a:t>04/27/2023</a:t>
            </a:fld>
            <a:endParaRPr lang="LID4096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BC3F79-1C39-7047-AEBB-AFA352EFF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D90F243-0F5E-0DDB-0AA1-ACE5EA99C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BED4-D566-4A21-930A-C09898B3066E}" type="slidenum">
              <a:rPr lang="LID4096" smtClean="0"/>
              <a:t>‹N°›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827965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92EC1A-FFE5-7602-C985-495D2B14B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LID4096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A2CEC5E-E4AE-DE38-FBD9-C62896A28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LID4096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98348CC-9D47-7C0E-6A90-71480DC22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535-474D-4A51-B224-EC9D4A8841A8}" type="datetimeFigureOut">
              <a:rPr lang="LID4096" smtClean="0"/>
              <a:t>04/27/2023</a:t>
            </a:fld>
            <a:endParaRPr lang="LID4096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F458502-F914-D620-58A3-FD2456E94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6ADFB9F-05A5-4380-5F2D-51A03F91B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BED4-D566-4A21-930A-C09898B3066E}" type="slidenum">
              <a:rPr lang="LID4096" smtClean="0"/>
              <a:t>‹N°›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44464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8FF733-AA02-C1DA-954E-90D3B22BD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LID4096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34305C7-BF58-3C2E-2A7E-532C07578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2894A0D-FC07-3E0B-2A11-C67782058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535-474D-4A51-B224-EC9D4A8841A8}" type="datetimeFigureOut">
              <a:rPr lang="LID4096" smtClean="0"/>
              <a:t>04/27/2023</a:t>
            </a:fld>
            <a:endParaRPr lang="LID4096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F684B4-8BB7-90B2-26E1-D224B3FB8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9366599-0145-DBA7-92DB-5B768AC46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BED4-D566-4A21-930A-C09898B3066E}" type="slidenum">
              <a:rPr lang="LID4096" smtClean="0"/>
              <a:t>‹N°›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683123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E1B661-FB3F-8E92-0B44-5220CB6BA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LID4096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C6576D6-7191-AFF0-D845-A7E29038A3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LID4096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E21E42A-2E9A-D52F-ADEA-F26B18713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LID4096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ECB5513-C3F2-6C7A-B8CD-814004DBB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535-474D-4A51-B224-EC9D4A8841A8}" type="datetimeFigureOut">
              <a:rPr lang="LID4096" smtClean="0"/>
              <a:t>04/27/2023</a:t>
            </a:fld>
            <a:endParaRPr lang="LID4096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681AC61-4753-72B0-2118-D2F8AD730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65113F3-DD3E-D08B-7158-2EAF03823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BED4-D566-4A21-930A-C09898B3066E}" type="slidenum">
              <a:rPr lang="LID4096" smtClean="0"/>
              <a:t>‹N°›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613699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A2E998-7236-EE86-1DA9-7CB319DA2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LID4096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445E7E6-83FC-BF74-8692-41739DC48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21541DD-B1C5-EE2C-C25F-EC07E2D128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LID4096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1B918C5-2F95-0E4A-3B91-E10521254F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BC4A061-72AF-C7E4-2518-7954907071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LID4096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6171940-6D64-0FC4-B682-F99DF8A7D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535-474D-4A51-B224-EC9D4A8841A8}" type="datetimeFigureOut">
              <a:rPr lang="LID4096" smtClean="0"/>
              <a:t>04/27/2023</a:t>
            </a:fld>
            <a:endParaRPr lang="LID4096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30D14BC-EAD8-1620-E8AC-1B608C9F0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0131542-7F0E-FD74-A6BE-5B1D42AA4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BED4-D566-4A21-930A-C09898B3066E}" type="slidenum">
              <a:rPr lang="LID4096" smtClean="0"/>
              <a:t>‹N°›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25895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F72EEA-89C3-E21F-C40E-850B7B13D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LID4096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00564CC-1AF2-62CF-DFEB-23889A533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535-474D-4A51-B224-EC9D4A8841A8}" type="datetimeFigureOut">
              <a:rPr lang="LID4096" smtClean="0"/>
              <a:t>04/27/2023</a:t>
            </a:fld>
            <a:endParaRPr lang="LID4096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E832BD7-133A-74E1-1F31-2C62C81C4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A243D54-4ADE-D10A-ABC1-962D81248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BED4-D566-4A21-930A-C09898B3066E}" type="slidenum">
              <a:rPr lang="LID4096" smtClean="0"/>
              <a:t>‹N°›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07905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EFE1335-1116-C4A0-E0F8-D014FE45E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535-474D-4A51-B224-EC9D4A8841A8}" type="datetimeFigureOut">
              <a:rPr lang="LID4096" smtClean="0"/>
              <a:t>04/27/2023</a:t>
            </a:fld>
            <a:endParaRPr lang="LID4096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E3A1060-D2B0-21E9-B8E6-18D1D4167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62DEEB5-7A28-3831-A451-D15B08AB5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BED4-D566-4A21-930A-C09898B3066E}" type="slidenum">
              <a:rPr lang="LID4096" smtClean="0"/>
              <a:t>‹N°›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040625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B4B9DC-4930-922A-0E6A-EE8A62532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LID4096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8EE8363-2C03-B995-63CA-1466D6830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LID4096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28EF09C-2E84-B918-3384-4D60B841A1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BB75301-E52B-C254-EB77-480FA0AD7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535-474D-4A51-B224-EC9D4A8841A8}" type="datetimeFigureOut">
              <a:rPr lang="LID4096" smtClean="0"/>
              <a:t>04/27/2023</a:t>
            </a:fld>
            <a:endParaRPr lang="LID4096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CDA95BE-511F-6A96-8F61-3D608B0B9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01AE99C-C731-E7BF-D0A3-86DCF6288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BED4-D566-4A21-930A-C09898B3066E}" type="slidenum">
              <a:rPr lang="LID4096" smtClean="0"/>
              <a:t>‹N°›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241129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A025D9-B688-7E07-4287-1B35FDDF5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LID4096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D4CE8E9-4E64-0387-04A8-82384E43FA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ID4096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76ECD77-5222-3C54-AC45-14037812D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9221B7B-5AD3-8686-C1F5-43342C265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535-474D-4A51-B224-EC9D4A8841A8}" type="datetimeFigureOut">
              <a:rPr lang="LID4096" smtClean="0"/>
              <a:t>04/27/2023</a:t>
            </a:fld>
            <a:endParaRPr lang="LID4096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843573E-30C8-5343-2472-A38C209AF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ED6BC5D-F3F5-3121-F6F7-8F3965828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BED4-D566-4A21-930A-C09898B3066E}" type="slidenum">
              <a:rPr lang="LID4096" smtClean="0"/>
              <a:t>‹N°›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229202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9CE06F1-1979-C4E4-382F-9EA99FCD4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LID4096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F709E97-718C-9C5C-3F14-CB63A3919B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LID4096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159E69-791F-6933-732C-D9C94CE9ED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8C535-474D-4A51-B224-EC9D4A8841A8}" type="datetimeFigureOut">
              <a:rPr lang="LID4096" smtClean="0"/>
              <a:t>04/27/2023</a:t>
            </a:fld>
            <a:endParaRPr lang="LID4096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00B30BB-BBE7-95DD-95E6-757C7FD48A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707C3A3-05F7-915E-2A19-D3458CFDC5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6BED4-D566-4A21-930A-C09898B3066E}" type="slidenum">
              <a:rPr lang="LID4096" smtClean="0"/>
              <a:t>‹N°›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447815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238A65E1-3CE4-7CE3-E82E-5001009074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118" y="102581"/>
            <a:ext cx="10013576" cy="665283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FD23C7B3-637A-AA73-E79B-7D541B8C18D4}"/>
              </a:ext>
            </a:extLst>
          </p:cNvPr>
          <p:cNvSpPr txBox="1"/>
          <p:nvPr/>
        </p:nvSpPr>
        <p:spPr>
          <a:xfrm>
            <a:off x="1694331" y="4921621"/>
            <a:ext cx="726141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rgbClr val="92D050"/>
                </a:solidFill>
                <a:latin typeface="Quicksand" pitchFamily="2" charset="0"/>
              </a:rPr>
              <a:t>Exercice</a:t>
            </a:r>
            <a:endParaRPr lang="LID4096" sz="1100" dirty="0">
              <a:solidFill>
                <a:srgbClr val="92D050"/>
              </a:solidFill>
              <a:latin typeface="Quicks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757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39E0F109-1013-3BC5-F158-3166809759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18" y="156882"/>
            <a:ext cx="954741" cy="954741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0C4D4C2E-B649-635F-7289-09DA996E21D0}"/>
              </a:ext>
            </a:extLst>
          </p:cNvPr>
          <p:cNvSpPr txBox="1"/>
          <p:nvPr/>
        </p:nvSpPr>
        <p:spPr>
          <a:xfrm>
            <a:off x="1264023" y="547283"/>
            <a:ext cx="5414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36F2D"/>
                </a:solidFill>
                <a:latin typeface="Quicksand" pitchFamily="2" charset="0"/>
              </a:rPr>
              <a:t>La Multiplicité</a:t>
            </a:r>
            <a:endParaRPr lang="LID4096" sz="3600" dirty="0">
              <a:solidFill>
                <a:srgbClr val="F36F2D"/>
              </a:solidFill>
              <a:latin typeface="Quicksand" pitchFamily="2" charset="0"/>
            </a:endParaRPr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03CA18A1-B7F3-0769-5E94-F17CD80C37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9446283"/>
              </p:ext>
            </p:extLst>
          </p:nvPr>
        </p:nvGraphicFramePr>
        <p:xfrm>
          <a:off x="1165412" y="1787244"/>
          <a:ext cx="10027024" cy="4450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646459">
                  <a:extLst>
                    <a:ext uri="{9D8B030D-6E8A-4147-A177-3AD203B41FA5}">
                      <a16:colId xmlns:a16="http://schemas.microsoft.com/office/drawing/2014/main" val="2959155675"/>
                    </a:ext>
                  </a:extLst>
                </a:gridCol>
                <a:gridCol w="1380565">
                  <a:extLst>
                    <a:ext uri="{9D8B030D-6E8A-4147-A177-3AD203B41FA5}">
                      <a16:colId xmlns:a16="http://schemas.microsoft.com/office/drawing/2014/main" val="3810903061"/>
                    </a:ext>
                  </a:extLst>
                </a:gridCol>
              </a:tblGrid>
              <a:tr h="338602">
                <a:tc>
                  <a:txBody>
                    <a:bodyPr/>
                    <a:lstStyle/>
                    <a:p>
                      <a:r>
                        <a:rPr lang="fr-FR" dirty="0"/>
                        <a:t>Design social</a:t>
                      </a:r>
                      <a:endParaRPr lang="LID4096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LID4096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8225643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Gouvernance:</a:t>
                      </a:r>
                      <a:endParaRPr lang="LID4096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182137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Travail:</a:t>
                      </a: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4167980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Clientèle</a:t>
                      </a:r>
                      <a:endParaRPr lang="LID4096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4348794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Fournisseurs:</a:t>
                      </a:r>
                      <a:endParaRPr lang="LID4096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1006209"/>
                  </a:ext>
                </a:extLst>
              </a:tr>
              <a:tr h="3386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Design financier</a:t>
                      </a:r>
                      <a:endParaRPr lang="LID4096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LID4096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7309432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Source de revenus:</a:t>
                      </a:r>
                      <a:endParaRPr lang="LID4096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745681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Investissements:</a:t>
                      </a:r>
                      <a:endParaRPr lang="LID4096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7204991"/>
                  </a:ext>
                </a:extLst>
              </a:tr>
              <a:tr h="3386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Cycle de l’eau</a:t>
                      </a:r>
                      <a:endParaRPr lang="LID4096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LID4096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7057330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Sources d’eau:</a:t>
                      </a:r>
                      <a:endParaRPr lang="LID4096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9961973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Distribution:</a:t>
                      </a:r>
                      <a:endParaRPr lang="LID4096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5229659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Stockage:</a:t>
                      </a:r>
                      <a:endParaRPr lang="LID4096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7368540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Qualité:</a:t>
                      </a:r>
                      <a:endParaRPr lang="LID4096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3143768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7ECBBB43-4049-0DC5-8924-A207796961D2}"/>
              </a:ext>
            </a:extLst>
          </p:cNvPr>
          <p:cNvSpPr txBox="1"/>
          <p:nvPr/>
        </p:nvSpPr>
        <p:spPr>
          <a:xfrm>
            <a:off x="1264023" y="1147482"/>
            <a:ext cx="102735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Suivez la leçon et décrivez les moyens envisagés pour assurer chaque fonction. Evaluez le niveau de multiplicité en remplissant la case de la 2</a:t>
            </a:r>
            <a:r>
              <a:rPr lang="fr-FR" sz="1400" baseline="30000" dirty="0"/>
              <a:t>e</a:t>
            </a:r>
            <a:r>
              <a:rPr lang="fr-FR" sz="1400" dirty="0"/>
              <a:t> colonne avec la couleur correspondante. Puis  donnez une évaluation globale au pilier dans la case en haut à droite</a:t>
            </a:r>
            <a:endParaRPr lang="LID4096" sz="1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D70D57-AFD4-CF24-0025-5503E7089822}"/>
              </a:ext>
            </a:extLst>
          </p:cNvPr>
          <p:cNvSpPr/>
          <p:nvPr/>
        </p:nvSpPr>
        <p:spPr>
          <a:xfrm>
            <a:off x="9753600" y="547283"/>
            <a:ext cx="1434353" cy="48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98F6FC1-7CE9-5AF3-63CC-2CF4E8C0C5F6}"/>
              </a:ext>
            </a:extLst>
          </p:cNvPr>
          <p:cNvSpPr/>
          <p:nvPr/>
        </p:nvSpPr>
        <p:spPr>
          <a:xfrm>
            <a:off x="9968752" y="3168060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5117265-399A-C908-9AE8-15B5AD2C9250}"/>
              </a:ext>
            </a:extLst>
          </p:cNvPr>
          <p:cNvSpPr txBox="1"/>
          <p:nvPr/>
        </p:nvSpPr>
        <p:spPr>
          <a:xfrm>
            <a:off x="2268071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optimal</a:t>
            </a:r>
            <a:endParaRPr lang="LID4096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781952-9116-579A-5095-4A358362282E}"/>
              </a:ext>
            </a:extLst>
          </p:cNvPr>
          <p:cNvSpPr/>
          <p:nvPr/>
        </p:nvSpPr>
        <p:spPr>
          <a:xfrm>
            <a:off x="4061011" y="6445624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DA0953DF-2C52-A590-5FCD-E5E9E4C54254}"/>
              </a:ext>
            </a:extLst>
          </p:cNvPr>
          <p:cNvSpPr txBox="1"/>
          <p:nvPr/>
        </p:nvSpPr>
        <p:spPr>
          <a:xfrm>
            <a:off x="5065059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moyen</a:t>
            </a:r>
            <a:endParaRPr lang="LID4096" sz="1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47CB3DF-066B-E0ED-5245-09574EBEF8E7}"/>
              </a:ext>
            </a:extLst>
          </p:cNvPr>
          <p:cNvSpPr/>
          <p:nvPr/>
        </p:nvSpPr>
        <p:spPr>
          <a:xfrm>
            <a:off x="9955098" y="2474169"/>
            <a:ext cx="1004048" cy="2868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5AF60F03-A975-238D-9E96-5D10F6886D70}"/>
              </a:ext>
            </a:extLst>
          </p:cNvPr>
          <p:cNvSpPr txBox="1"/>
          <p:nvPr/>
        </p:nvSpPr>
        <p:spPr>
          <a:xfrm>
            <a:off x="7862047" y="6437568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faible</a:t>
            </a:r>
            <a:endParaRPr lang="LID4096" sz="1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3D3F59E-F1C8-14FF-29A7-193CE7DFB254}"/>
              </a:ext>
            </a:extLst>
          </p:cNvPr>
          <p:cNvSpPr/>
          <p:nvPr/>
        </p:nvSpPr>
        <p:spPr>
          <a:xfrm>
            <a:off x="9968752" y="2202888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F225138-6462-05D7-5A07-DA38D3C6DDF5}"/>
              </a:ext>
            </a:extLst>
          </p:cNvPr>
          <p:cNvSpPr/>
          <p:nvPr/>
        </p:nvSpPr>
        <p:spPr>
          <a:xfrm>
            <a:off x="9968752" y="2877581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938C986-E912-90E6-9BC5-E4521005FD4A}"/>
              </a:ext>
            </a:extLst>
          </p:cNvPr>
          <p:cNvSpPr/>
          <p:nvPr/>
        </p:nvSpPr>
        <p:spPr>
          <a:xfrm>
            <a:off x="9992750" y="5348482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73FAA91-E24E-CDFA-9D51-C6BD35BA8A8A}"/>
              </a:ext>
            </a:extLst>
          </p:cNvPr>
          <p:cNvSpPr/>
          <p:nvPr/>
        </p:nvSpPr>
        <p:spPr>
          <a:xfrm>
            <a:off x="9968752" y="4945070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B3BAFAA-0B81-0E99-F202-E4DA8A949299}"/>
              </a:ext>
            </a:extLst>
          </p:cNvPr>
          <p:cNvSpPr/>
          <p:nvPr/>
        </p:nvSpPr>
        <p:spPr>
          <a:xfrm>
            <a:off x="1264023" y="6433106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FEC6E5D-E8A0-4596-CEF6-2BE5CD722AD6}"/>
              </a:ext>
            </a:extLst>
          </p:cNvPr>
          <p:cNvSpPr/>
          <p:nvPr/>
        </p:nvSpPr>
        <p:spPr>
          <a:xfrm>
            <a:off x="9955098" y="4194471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0C124E3-C9EB-298F-8345-C9962D29F0AD}"/>
              </a:ext>
            </a:extLst>
          </p:cNvPr>
          <p:cNvSpPr/>
          <p:nvPr/>
        </p:nvSpPr>
        <p:spPr>
          <a:xfrm>
            <a:off x="10022540" y="3907601"/>
            <a:ext cx="1004048" cy="2868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19386F9-A6AF-F3BD-AF18-06D423D6AC88}"/>
              </a:ext>
            </a:extLst>
          </p:cNvPr>
          <p:cNvSpPr/>
          <p:nvPr/>
        </p:nvSpPr>
        <p:spPr>
          <a:xfrm>
            <a:off x="9955098" y="5672267"/>
            <a:ext cx="1004048" cy="2868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E91078F-EBA2-F6FE-1D9A-CDB416DDE1C8}"/>
              </a:ext>
            </a:extLst>
          </p:cNvPr>
          <p:cNvSpPr/>
          <p:nvPr/>
        </p:nvSpPr>
        <p:spPr>
          <a:xfrm>
            <a:off x="6857999" y="6442939"/>
            <a:ext cx="1004048" cy="2868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918218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39E0F109-1013-3BC5-F158-3166809759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18" y="156882"/>
            <a:ext cx="954741" cy="954741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0C4D4C2E-B649-635F-7289-09DA996E21D0}"/>
              </a:ext>
            </a:extLst>
          </p:cNvPr>
          <p:cNvSpPr txBox="1"/>
          <p:nvPr/>
        </p:nvSpPr>
        <p:spPr>
          <a:xfrm>
            <a:off x="1264023" y="547283"/>
            <a:ext cx="5414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36F2D"/>
                </a:solidFill>
                <a:latin typeface="Quicksand" pitchFamily="2" charset="0"/>
              </a:rPr>
              <a:t>La Multiplicité</a:t>
            </a:r>
            <a:endParaRPr lang="LID4096" sz="3600" dirty="0">
              <a:solidFill>
                <a:srgbClr val="F36F2D"/>
              </a:solidFill>
              <a:latin typeface="Quicksand" pitchFamily="2" charset="0"/>
            </a:endParaRPr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03CA18A1-B7F3-0769-5E94-F17CD80C37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748699"/>
              </p:ext>
            </p:extLst>
          </p:nvPr>
        </p:nvGraphicFramePr>
        <p:xfrm>
          <a:off x="1165412" y="1787244"/>
          <a:ext cx="10027024" cy="38100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646459">
                  <a:extLst>
                    <a:ext uri="{9D8B030D-6E8A-4147-A177-3AD203B41FA5}">
                      <a16:colId xmlns:a16="http://schemas.microsoft.com/office/drawing/2014/main" val="2959155675"/>
                    </a:ext>
                  </a:extLst>
                </a:gridCol>
                <a:gridCol w="1380565">
                  <a:extLst>
                    <a:ext uri="{9D8B030D-6E8A-4147-A177-3AD203B41FA5}">
                      <a16:colId xmlns:a16="http://schemas.microsoft.com/office/drawing/2014/main" val="3810903061"/>
                    </a:ext>
                  </a:extLst>
                </a:gridCol>
              </a:tblGrid>
              <a:tr h="338602">
                <a:tc>
                  <a:txBody>
                    <a:bodyPr/>
                    <a:lstStyle/>
                    <a:p>
                      <a:r>
                        <a:rPr lang="fr-FR" dirty="0"/>
                        <a:t>Maintien de la fertilité</a:t>
                      </a:r>
                      <a:endParaRPr lang="LID4096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LID4096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8225643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Zone 1:</a:t>
                      </a:r>
                      <a:endParaRPr lang="LID4096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182137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Zone 2:</a:t>
                      </a: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4167980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Zone 3 et 4:</a:t>
                      </a:r>
                      <a:endParaRPr lang="LID4096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4348794"/>
                  </a:ext>
                </a:extLst>
              </a:tr>
              <a:tr h="3386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Energies</a:t>
                      </a:r>
                      <a:endParaRPr lang="LID4096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LID4096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7309432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Force motrice:</a:t>
                      </a:r>
                      <a:endParaRPr lang="LID4096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745681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Eclairage, appareils électroniques:</a:t>
                      </a:r>
                      <a:endParaRPr lang="LID4096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7204991"/>
                  </a:ext>
                </a:extLst>
              </a:tr>
              <a:tr h="3386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Nourriture</a:t>
                      </a:r>
                      <a:endParaRPr lang="LID4096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LID4096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7057330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Approvisionnement:</a:t>
                      </a:r>
                      <a:endParaRPr lang="LID4096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9961973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Sécurité</a:t>
                      </a:r>
                      <a:endParaRPr lang="LID4096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5229659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Dispositifs:</a:t>
                      </a:r>
                      <a:endParaRPr lang="LID4096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7368540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7ECBBB43-4049-0DC5-8924-A207796961D2}"/>
              </a:ext>
            </a:extLst>
          </p:cNvPr>
          <p:cNvSpPr txBox="1"/>
          <p:nvPr/>
        </p:nvSpPr>
        <p:spPr>
          <a:xfrm>
            <a:off x="1264023" y="1147482"/>
            <a:ext cx="102735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Suivez la leçon et décrivez les moyens envisagés pour assurer chaque fonction. Evaluez le niveau de multiplicité en remplissant la case de la 2</a:t>
            </a:r>
            <a:r>
              <a:rPr lang="fr-FR" sz="1400" baseline="30000" dirty="0"/>
              <a:t>e</a:t>
            </a:r>
            <a:r>
              <a:rPr lang="fr-FR" sz="1400" dirty="0"/>
              <a:t> colonne avec la couleur correspondante. Puis  donnez une évaluation globale au pilier dans la case en haut à droite</a:t>
            </a:r>
            <a:endParaRPr lang="LID4096" sz="1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D70D57-AFD4-CF24-0025-5503E7089822}"/>
              </a:ext>
            </a:extLst>
          </p:cNvPr>
          <p:cNvSpPr/>
          <p:nvPr/>
        </p:nvSpPr>
        <p:spPr>
          <a:xfrm>
            <a:off x="9753600" y="547283"/>
            <a:ext cx="1434353" cy="48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98F6FC1-7CE9-5AF3-63CC-2CF4E8C0C5F6}"/>
              </a:ext>
            </a:extLst>
          </p:cNvPr>
          <p:cNvSpPr/>
          <p:nvPr/>
        </p:nvSpPr>
        <p:spPr>
          <a:xfrm>
            <a:off x="1264023" y="6445624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5117265-399A-C908-9AE8-15B5AD2C9250}"/>
              </a:ext>
            </a:extLst>
          </p:cNvPr>
          <p:cNvSpPr txBox="1"/>
          <p:nvPr/>
        </p:nvSpPr>
        <p:spPr>
          <a:xfrm>
            <a:off x="2268071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optimal</a:t>
            </a:r>
            <a:endParaRPr lang="LID4096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781952-9116-579A-5095-4A358362282E}"/>
              </a:ext>
            </a:extLst>
          </p:cNvPr>
          <p:cNvSpPr/>
          <p:nvPr/>
        </p:nvSpPr>
        <p:spPr>
          <a:xfrm>
            <a:off x="4061011" y="6445624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DA0953DF-2C52-A590-5FCD-E5E9E4C54254}"/>
              </a:ext>
            </a:extLst>
          </p:cNvPr>
          <p:cNvSpPr txBox="1"/>
          <p:nvPr/>
        </p:nvSpPr>
        <p:spPr>
          <a:xfrm>
            <a:off x="5065059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moyen</a:t>
            </a:r>
            <a:endParaRPr lang="LID4096" sz="1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47CB3DF-066B-E0ED-5245-09574EBEF8E7}"/>
              </a:ext>
            </a:extLst>
          </p:cNvPr>
          <p:cNvSpPr/>
          <p:nvPr/>
        </p:nvSpPr>
        <p:spPr>
          <a:xfrm>
            <a:off x="6857999" y="6442939"/>
            <a:ext cx="1004048" cy="2868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5AF60F03-A975-238D-9E96-5D10F6886D70}"/>
              </a:ext>
            </a:extLst>
          </p:cNvPr>
          <p:cNvSpPr txBox="1"/>
          <p:nvPr/>
        </p:nvSpPr>
        <p:spPr>
          <a:xfrm>
            <a:off x="7862047" y="6437568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faible</a:t>
            </a:r>
            <a:endParaRPr lang="LID4096" sz="1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5FC0F9-849E-4B54-0268-7BACE2576A54}"/>
              </a:ext>
            </a:extLst>
          </p:cNvPr>
          <p:cNvSpPr/>
          <p:nvPr/>
        </p:nvSpPr>
        <p:spPr>
          <a:xfrm>
            <a:off x="9968752" y="5310374"/>
            <a:ext cx="1004048" cy="2868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EFC6C7-A6EA-0828-53AA-C8AE242A2315}"/>
              </a:ext>
            </a:extLst>
          </p:cNvPr>
          <p:cNvSpPr/>
          <p:nvPr/>
        </p:nvSpPr>
        <p:spPr>
          <a:xfrm>
            <a:off x="9968752" y="4539112"/>
            <a:ext cx="1004048" cy="2868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005593F-5DBA-27DB-8836-3EC334EECD0D}"/>
              </a:ext>
            </a:extLst>
          </p:cNvPr>
          <p:cNvSpPr/>
          <p:nvPr/>
        </p:nvSpPr>
        <p:spPr>
          <a:xfrm>
            <a:off x="9968752" y="2551944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A006D84-43DF-4A7D-3582-E6553BBF034F}"/>
              </a:ext>
            </a:extLst>
          </p:cNvPr>
          <p:cNvSpPr/>
          <p:nvPr/>
        </p:nvSpPr>
        <p:spPr>
          <a:xfrm>
            <a:off x="9968752" y="2202888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BFC3793-0AA1-8795-48A1-A5126185733A}"/>
              </a:ext>
            </a:extLst>
          </p:cNvPr>
          <p:cNvSpPr/>
          <p:nvPr/>
        </p:nvSpPr>
        <p:spPr>
          <a:xfrm>
            <a:off x="9968752" y="2937575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CF8D432-DF13-AA5D-2FBB-137127F084CB}"/>
              </a:ext>
            </a:extLst>
          </p:cNvPr>
          <p:cNvSpPr/>
          <p:nvPr/>
        </p:nvSpPr>
        <p:spPr>
          <a:xfrm>
            <a:off x="9968752" y="3514435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35A9A33-56C8-1203-6A93-5090C8B0FEEF}"/>
              </a:ext>
            </a:extLst>
          </p:cNvPr>
          <p:cNvSpPr/>
          <p:nvPr/>
        </p:nvSpPr>
        <p:spPr>
          <a:xfrm>
            <a:off x="9968752" y="3911285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724712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39E0F109-1013-3BC5-F158-3166809759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4118" y="156882"/>
            <a:ext cx="954741" cy="954741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0C4D4C2E-B649-635F-7289-09DA996E21D0}"/>
              </a:ext>
            </a:extLst>
          </p:cNvPr>
          <p:cNvSpPr txBox="1"/>
          <p:nvPr/>
        </p:nvSpPr>
        <p:spPr>
          <a:xfrm>
            <a:off x="1264023" y="547283"/>
            <a:ext cx="5414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36F2D"/>
                </a:solidFill>
                <a:latin typeface="Quicksand" pitchFamily="2" charset="0"/>
              </a:rPr>
              <a:t>La Diversité</a:t>
            </a:r>
            <a:endParaRPr lang="LID4096" sz="3600" dirty="0">
              <a:solidFill>
                <a:srgbClr val="F36F2D"/>
              </a:solidFill>
              <a:latin typeface="Quicksand" pitchFamily="2" charset="0"/>
            </a:endParaRPr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03CA18A1-B7F3-0769-5E94-F17CD80C37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678834"/>
              </p:ext>
            </p:extLst>
          </p:nvPr>
        </p:nvGraphicFramePr>
        <p:xfrm>
          <a:off x="1160929" y="2042774"/>
          <a:ext cx="10027024" cy="2743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646459">
                  <a:extLst>
                    <a:ext uri="{9D8B030D-6E8A-4147-A177-3AD203B41FA5}">
                      <a16:colId xmlns:a16="http://schemas.microsoft.com/office/drawing/2014/main" val="2959155675"/>
                    </a:ext>
                  </a:extLst>
                </a:gridCol>
                <a:gridCol w="1380565">
                  <a:extLst>
                    <a:ext uri="{9D8B030D-6E8A-4147-A177-3AD203B41FA5}">
                      <a16:colId xmlns:a16="http://schemas.microsoft.com/office/drawing/2014/main" val="3810903061"/>
                    </a:ext>
                  </a:extLst>
                </a:gridCol>
              </a:tblGrid>
              <a:tr h="270152">
                <a:tc>
                  <a:txBody>
                    <a:bodyPr/>
                    <a:lstStyle/>
                    <a:p>
                      <a:r>
                        <a:rPr lang="fr-FR" dirty="0"/>
                        <a:t>Design social</a:t>
                      </a:r>
                      <a:endParaRPr lang="LID4096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LID4096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8225643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Inclusivité:</a:t>
                      </a:r>
                      <a:endParaRPr lang="LID4096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182137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Créativité:</a:t>
                      </a: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4167980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Clientèle:</a:t>
                      </a:r>
                      <a:endParaRPr lang="LID4096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4348794"/>
                  </a:ext>
                </a:extLst>
              </a:tr>
              <a:tr h="3386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Biodiversité</a:t>
                      </a:r>
                      <a:endParaRPr lang="LID4096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LID4096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7309432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Sauvage:</a:t>
                      </a:r>
                      <a:endParaRPr lang="LID4096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745681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Cultivée:</a:t>
                      </a:r>
                      <a:endParaRPr lang="LID4096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7204991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Elevages:</a:t>
                      </a:r>
                      <a:endParaRPr lang="LID4096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6356793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7ECBBB43-4049-0DC5-8924-A207796961D2}"/>
              </a:ext>
            </a:extLst>
          </p:cNvPr>
          <p:cNvSpPr txBox="1"/>
          <p:nvPr/>
        </p:nvSpPr>
        <p:spPr>
          <a:xfrm>
            <a:off x="1264023" y="1147482"/>
            <a:ext cx="102735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Suivez la leçon et décrivez les moyens envisagés pour assurer chaque fonction. Evaluez le niveau de multiplicité en remplissant la case de la 2</a:t>
            </a:r>
            <a:r>
              <a:rPr lang="fr-FR" sz="1400" baseline="30000" dirty="0"/>
              <a:t>e</a:t>
            </a:r>
            <a:r>
              <a:rPr lang="fr-FR" sz="1400" dirty="0"/>
              <a:t> colonne avec la couleur correspondante. Puis  donnez une évaluation globale au pilier dans la case en haut à droite</a:t>
            </a:r>
            <a:endParaRPr lang="LID4096" sz="1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D70D57-AFD4-CF24-0025-5503E7089822}"/>
              </a:ext>
            </a:extLst>
          </p:cNvPr>
          <p:cNvSpPr/>
          <p:nvPr/>
        </p:nvSpPr>
        <p:spPr>
          <a:xfrm>
            <a:off x="9753600" y="547283"/>
            <a:ext cx="1434353" cy="48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98F6FC1-7CE9-5AF3-63CC-2CF4E8C0C5F6}"/>
              </a:ext>
            </a:extLst>
          </p:cNvPr>
          <p:cNvSpPr/>
          <p:nvPr/>
        </p:nvSpPr>
        <p:spPr>
          <a:xfrm>
            <a:off x="1264023" y="6445624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5117265-399A-C908-9AE8-15B5AD2C9250}"/>
              </a:ext>
            </a:extLst>
          </p:cNvPr>
          <p:cNvSpPr txBox="1"/>
          <p:nvPr/>
        </p:nvSpPr>
        <p:spPr>
          <a:xfrm>
            <a:off x="2268071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optimal</a:t>
            </a:r>
            <a:endParaRPr lang="LID4096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781952-9116-579A-5095-4A358362282E}"/>
              </a:ext>
            </a:extLst>
          </p:cNvPr>
          <p:cNvSpPr/>
          <p:nvPr/>
        </p:nvSpPr>
        <p:spPr>
          <a:xfrm>
            <a:off x="4061011" y="6445624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DA0953DF-2C52-A590-5FCD-E5E9E4C54254}"/>
              </a:ext>
            </a:extLst>
          </p:cNvPr>
          <p:cNvSpPr txBox="1"/>
          <p:nvPr/>
        </p:nvSpPr>
        <p:spPr>
          <a:xfrm>
            <a:off x="5065059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moyen</a:t>
            </a:r>
            <a:endParaRPr lang="LID4096" sz="1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47CB3DF-066B-E0ED-5245-09574EBEF8E7}"/>
              </a:ext>
            </a:extLst>
          </p:cNvPr>
          <p:cNvSpPr/>
          <p:nvPr/>
        </p:nvSpPr>
        <p:spPr>
          <a:xfrm>
            <a:off x="6857999" y="6442939"/>
            <a:ext cx="1004048" cy="2868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5AF60F03-A975-238D-9E96-5D10F6886D70}"/>
              </a:ext>
            </a:extLst>
          </p:cNvPr>
          <p:cNvSpPr txBox="1"/>
          <p:nvPr/>
        </p:nvSpPr>
        <p:spPr>
          <a:xfrm>
            <a:off x="7862047" y="6437568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faible</a:t>
            </a:r>
            <a:endParaRPr lang="LID4096" sz="1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6CF65FF-7F9C-2E59-8724-424B5C642A58}"/>
              </a:ext>
            </a:extLst>
          </p:cNvPr>
          <p:cNvSpPr/>
          <p:nvPr/>
        </p:nvSpPr>
        <p:spPr>
          <a:xfrm>
            <a:off x="9968752" y="3784697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C3139B6-F9C4-24DD-F9B2-55596610C951}"/>
              </a:ext>
            </a:extLst>
          </p:cNvPr>
          <p:cNvSpPr/>
          <p:nvPr/>
        </p:nvSpPr>
        <p:spPr>
          <a:xfrm>
            <a:off x="9968752" y="2799470"/>
            <a:ext cx="1004048" cy="2285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9E8DCBC-A201-1A5C-09F5-E16C531163DD}"/>
              </a:ext>
            </a:extLst>
          </p:cNvPr>
          <p:cNvSpPr/>
          <p:nvPr/>
        </p:nvSpPr>
        <p:spPr>
          <a:xfrm>
            <a:off x="9968752" y="4499104"/>
            <a:ext cx="1004048" cy="2868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v</a:t>
            </a:r>
            <a:endParaRPr lang="LID4096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79EFC94-504D-677B-66E2-6529C149FA59}"/>
              </a:ext>
            </a:extLst>
          </p:cNvPr>
          <p:cNvSpPr/>
          <p:nvPr/>
        </p:nvSpPr>
        <p:spPr>
          <a:xfrm>
            <a:off x="9968752" y="4141900"/>
            <a:ext cx="1004048" cy="2868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09E6BCF-31F3-F900-2E01-8B308E76138A}"/>
              </a:ext>
            </a:extLst>
          </p:cNvPr>
          <p:cNvSpPr/>
          <p:nvPr/>
        </p:nvSpPr>
        <p:spPr>
          <a:xfrm>
            <a:off x="9968752" y="3132723"/>
            <a:ext cx="1004048" cy="2868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5E3312B-62B7-248F-351A-016A9001CFB8}"/>
              </a:ext>
            </a:extLst>
          </p:cNvPr>
          <p:cNvSpPr/>
          <p:nvPr/>
        </p:nvSpPr>
        <p:spPr>
          <a:xfrm>
            <a:off x="9968752" y="2421273"/>
            <a:ext cx="1004048" cy="2868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850945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39E0F109-1013-3BC5-F158-3166809759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4118" y="156882"/>
            <a:ext cx="954741" cy="954741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0C4D4C2E-B649-635F-7289-09DA996E21D0}"/>
              </a:ext>
            </a:extLst>
          </p:cNvPr>
          <p:cNvSpPr txBox="1"/>
          <p:nvPr/>
        </p:nvSpPr>
        <p:spPr>
          <a:xfrm>
            <a:off x="1264023" y="547283"/>
            <a:ext cx="5414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36F2D"/>
                </a:solidFill>
                <a:latin typeface="Quicksand" pitchFamily="2" charset="0"/>
              </a:rPr>
              <a:t>Les cycles</a:t>
            </a:r>
            <a:endParaRPr lang="LID4096" sz="3600" dirty="0">
              <a:solidFill>
                <a:srgbClr val="F36F2D"/>
              </a:solidFill>
              <a:latin typeface="Quicksand" pitchFamily="2" charset="0"/>
            </a:endParaRPr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03CA18A1-B7F3-0769-5E94-F17CD80C37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951986"/>
              </p:ext>
            </p:extLst>
          </p:nvPr>
        </p:nvGraphicFramePr>
        <p:xfrm>
          <a:off x="1151964" y="1922905"/>
          <a:ext cx="10035989" cy="3779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655424">
                  <a:extLst>
                    <a:ext uri="{9D8B030D-6E8A-4147-A177-3AD203B41FA5}">
                      <a16:colId xmlns:a16="http://schemas.microsoft.com/office/drawing/2014/main" val="2959155675"/>
                    </a:ext>
                  </a:extLst>
                </a:gridCol>
                <a:gridCol w="1380565">
                  <a:extLst>
                    <a:ext uri="{9D8B030D-6E8A-4147-A177-3AD203B41FA5}">
                      <a16:colId xmlns:a16="http://schemas.microsoft.com/office/drawing/2014/main" val="3810903061"/>
                    </a:ext>
                  </a:extLst>
                </a:gridCol>
              </a:tblGrid>
              <a:tr h="338602">
                <a:tc>
                  <a:txBody>
                    <a:bodyPr/>
                    <a:lstStyle/>
                    <a:p>
                      <a:r>
                        <a:rPr lang="fr-FR" dirty="0"/>
                        <a:t>Design social</a:t>
                      </a:r>
                      <a:endParaRPr lang="LID4096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LID4096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8225643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Turn-over:</a:t>
                      </a:r>
                      <a:endParaRPr lang="LID4096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182137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Carrière:</a:t>
                      </a: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4167980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Age:</a:t>
                      </a:r>
                      <a:endParaRPr lang="LID4096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4348794"/>
                  </a:ext>
                </a:extLst>
              </a:tr>
              <a:tr h="3386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Cycle de l’eau</a:t>
                      </a:r>
                      <a:endParaRPr lang="LID4096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LID4096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7309432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Contrôle de l’érosion:</a:t>
                      </a:r>
                      <a:endParaRPr lang="LID4096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745681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Rétention dans la sphère racinaire:</a:t>
                      </a:r>
                      <a:endParaRPr lang="LID4096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7204991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Epuration:</a:t>
                      </a:r>
                      <a:endParaRPr lang="LID4096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3575678"/>
                  </a:ext>
                </a:extLst>
              </a:tr>
              <a:tr h="3386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Cycle de la matière organique</a:t>
                      </a:r>
                      <a:endParaRPr lang="LID4096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LID4096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7057330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Dynamiser la vie du sol:</a:t>
                      </a:r>
                      <a:endParaRPr lang="LID4096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9961973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Compenser les exports:</a:t>
                      </a:r>
                      <a:endParaRPr lang="LID4096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8575230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7ECBBB43-4049-0DC5-8924-A207796961D2}"/>
              </a:ext>
            </a:extLst>
          </p:cNvPr>
          <p:cNvSpPr txBox="1"/>
          <p:nvPr/>
        </p:nvSpPr>
        <p:spPr>
          <a:xfrm>
            <a:off x="1264023" y="1147482"/>
            <a:ext cx="102735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Suivez la leçon et décrivez les moyens envisagés pour assurer chaque fonction. Evaluez le niveau de multiplicité en remplissant la case de la 2</a:t>
            </a:r>
            <a:r>
              <a:rPr lang="fr-FR" sz="1400" baseline="30000" dirty="0"/>
              <a:t>e</a:t>
            </a:r>
            <a:r>
              <a:rPr lang="fr-FR" sz="1400" dirty="0"/>
              <a:t> colonne avec la couleur correspondante. Puis  donnez une évaluation globale au pilier dans la case en haut à droite</a:t>
            </a:r>
            <a:endParaRPr lang="LID4096" sz="1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D70D57-AFD4-CF24-0025-5503E7089822}"/>
              </a:ext>
            </a:extLst>
          </p:cNvPr>
          <p:cNvSpPr/>
          <p:nvPr/>
        </p:nvSpPr>
        <p:spPr>
          <a:xfrm>
            <a:off x="9753600" y="547283"/>
            <a:ext cx="1434353" cy="48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98F6FC1-7CE9-5AF3-63CC-2CF4E8C0C5F6}"/>
              </a:ext>
            </a:extLst>
          </p:cNvPr>
          <p:cNvSpPr/>
          <p:nvPr/>
        </p:nvSpPr>
        <p:spPr>
          <a:xfrm>
            <a:off x="1264023" y="6445624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5117265-399A-C908-9AE8-15B5AD2C9250}"/>
              </a:ext>
            </a:extLst>
          </p:cNvPr>
          <p:cNvSpPr txBox="1"/>
          <p:nvPr/>
        </p:nvSpPr>
        <p:spPr>
          <a:xfrm>
            <a:off x="2268071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optimal</a:t>
            </a:r>
            <a:endParaRPr lang="LID4096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781952-9116-579A-5095-4A358362282E}"/>
              </a:ext>
            </a:extLst>
          </p:cNvPr>
          <p:cNvSpPr/>
          <p:nvPr/>
        </p:nvSpPr>
        <p:spPr>
          <a:xfrm>
            <a:off x="4061011" y="6445624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DA0953DF-2C52-A590-5FCD-E5E9E4C54254}"/>
              </a:ext>
            </a:extLst>
          </p:cNvPr>
          <p:cNvSpPr txBox="1"/>
          <p:nvPr/>
        </p:nvSpPr>
        <p:spPr>
          <a:xfrm>
            <a:off x="5065059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moyen</a:t>
            </a:r>
            <a:endParaRPr lang="LID4096" sz="1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47CB3DF-066B-E0ED-5245-09574EBEF8E7}"/>
              </a:ext>
            </a:extLst>
          </p:cNvPr>
          <p:cNvSpPr/>
          <p:nvPr/>
        </p:nvSpPr>
        <p:spPr>
          <a:xfrm>
            <a:off x="6857999" y="6442939"/>
            <a:ext cx="1004048" cy="2868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5AF60F03-A975-238D-9E96-5D10F6886D70}"/>
              </a:ext>
            </a:extLst>
          </p:cNvPr>
          <p:cNvSpPr txBox="1"/>
          <p:nvPr/>
        </p:nvSpPr>
        <p:spPr>
          <a:xfrm>
            <a:off x="7862047" y="6437568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faible</a:t>
            </a:r>
            <a:endParaRPr lang="LID4096" sz="1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FC7FD5D-AF36-7B76-BB99-19609E1CD894}"/>
              </a:ext>
            </a:extLst>
          </p:cNvPr>
          <p:cNvSpPr/>
          <p:nvPr/>
        </p:nvSpPr>
        <p:spPr>
          <a:xfrm>
            <a:off x="9968752" y="5415555"/>
            <a:ext cx="1004048" cy="2868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623FCC3-9E47-AEBD-8356-6E2DB8C7217D}"/>
              </a:ext>
            </a:extLst>
          </p:cNvPr>
          <p:cNvSpPr/>
          <p:nvPr/>
        </p:nvSpPr>
        <p:spPr>
          <a:xfrm>
            <a:off x="10035988" y="4344192"/>
            <a:ext cx="1004048" cy="2868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E17D6D9-9546-2920-9AAE-48EA1261DEE9}"/>
              </a:ext>
            </a:extLst>
          </p:cNvPr>
          <p:cNvSpPr/>
          <p:nvPr/>
        </p:nvSpPr>
        <p:spPr>
          <a:xfrm>
            <a:off x="9968752" y="2964744"/>
            <a:ext cx="1004048" cy="2868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C4BBCDD-D35A-598B-8002-E500845224FC}"/>
              </a:ext>
            </a:extLst>
          </p:cNvPr>
          <p:cNvSpPr/>
          <p:nvPr/>
        </p:nvSpPr>
        <p:spPr>
          <a:xfrm>
            <a:off x="10030471" y="2285628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8FB6350-59AC-64F0-5676-F52F6686CD49}"/>
              </a:ext>
            </a:extLst>
          </p:cNvPr>
          <p:cNvSpPr/>
          <p:nvPr/>
        </p:nvSpPr>
        <p:spPr>
          <a:xfrm>
            <a:off x="9968752" y="5023308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1D69976-D124-7214-DC4C-BC1BE09149D3}"/>
              </a:ext>
            </a:extLst>
          </p:cNvPr>
          <p:cNvSpPr/>
          <p:nvPr/>
        </p:nvSpPr>
        <p:spPr>
          <a:xfrm>
            <a:off x="9968752" y="3732139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F654B63-992B-52BD-04EC-FFCBD203DF0F}"/>
              </a:ext>
            </a:extLst>
          </p:cNvPr>
          <p:cNvSpPr/>
          <p:nvPr/>
        </p:nvSpPr>
        <p:spPr>
          <a:xfrm>
            <a:off x="9970752" y="2646288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3C5BCF0-DF7B-8565-DD6D-CB2B2DAD59F8}"/>
              </a:ext>
            </a:extLst>
          </p:cNvPr>
          <p:cNvSpPr/>
          <p:nvPr/>
        </p:nvSpPr>
        <p:spPr>
          <a:xfrm>
            <a:off x="10030471" y="4038165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419224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39E0F109-1013-3BC5-F158-3166809759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4118" y="156882"/>
            <a:ext cx="954741" cy="954741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0C4D4C2E-B649-635F-7289-09DA996E21D0}"/>
              </a:ext>
            </a:extLst>
          </p:cNvPr>
          <p:cNvSpPr txBox="1"/>
          <p:nvPr/>
        </p:nvSpPr>
        <p:spPr>
          <a:xfrm>
            <a:off x="1264023" y="547283"/>
            <a:ext cx="5414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36F2D"/>
                </a:solidFill>
                <a:latin typeface="Quicksand" pitchFamily="2" charset="0"/>
              </a:rPr>
              <a:t>Les cycles</a:t>
            </a:r>
            <a:endParaRPr lang="LID4096" sz="3600" dirty="0">
              <a:solidFill>
                <a:srgbClr val="F36F2D"/>
              </a:solidFill>
              <a:latin typeface="Quicksand" pitchFamily="2" charset="0"/>
            </a:endParaRPr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03CA18A1-B7F3-0769-5E94-F17CD80C37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376650"/>
              </p:ext>
            </p:extLst>
          </p:nvPr>
        </p:nvGraphicFramePr>
        <p:xfrm>
          <a:off x="1151964" y="1793813"/>
          <a:ext cx="10035989" cy="4450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655424">
                  <a:extLst>
                    <a:ext uri="{9D8B030D-6E8A-4147-A177-3AD203B41FA5}">
                      <a16:colId xmlns:a16="http://schemas.microsoft.com/office/drawing/2014/main" val="2959155675"/>
                    </a:ext>
                  </a:extLst>
                </a:gridCol>
                <a:gridCol w="1380565">
                  <a:extLst>
                    <a:ext uri="{9D8B030D-6E8A-4147-A177-3AD203B41FA5}">
                      <a16:colId xmlns:a16="http://schemas.microsoft.com/office/drawing/2014/main" val="3810903061"/>
                    </a:ext>
                  </a:extLst>
                </a:gridCol>
              </a:tblGrid>
              <a:tr h="338602">
                <a:tc>
                  <a:txBody>
                    <a:bodyPr/>
                    <a:lstStyle/>
                    <a:p>
                      <a:r>
                        <a:rPr lang="fr-FR" dirty="0"/>
                        <a:t>Cycle de production</a:t>
                      </a:r>
                      <a:endParaRPr lang="LID4096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LID4096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8225643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Régénération</a:t>
                      </a:r>
                      <a:r>
                        <a:rPr lang="fr-FR" sz="1600" dirty="0"/>
                        <a:t>:</a:t>
                      </a:r>
                      <a:endParaRPr lang="LID4096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182137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Rotation/étagement/associations:</a:t>
                      </a: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4167980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Allongement de la saison de production:</a:t>
                      </a:r>
                      <a:endParaRPr lang="LID4096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4348794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Planification des naissances:</a:t>
                      </a:r>
                      <a:endParaRPr lang="LID4096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8535880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Fourrages et élevages:</a:t>
                      </a:r>
                      <a:endParaRPr lang="LID4096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5944891"/>
                  </a:ext>
                </a:extLst>
              </a:tr>
              <a:tr h="3386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Cycle des déchets</a:t>
                      </a:r>
                      <a:endParaRPr lang="LID4096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LID4096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7309432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Réduction:</a:t>
                      </a:r>
                      <a:endParaRPr lang="LID4096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745681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Upcycling</a:t>
                      </a:r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LID4096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7204991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Recyclage:</a:t>
                      </a:r>
                      <a:endParaRPr lang="LID4096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3575678"/>
                  </a:ext>
                </a:extLst>
              </a:tr>
              <a:tr h="3386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Cycle des événements exceptionnels</a:t>
                      </a:r>
                      <a:endParaRPr lang="LID4096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LID4096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7057330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Prévention:</a:t>
                      </a:r>
                      <a:endParaRPr lang="LID4096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9961973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Gestion:</a:t>
                      </a:r>
                      <a:endParaRPr lang="LID4096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8575230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7ECBBB43-4049-0DC5-8924-A207796961D2}"/>
              </a:ext>
            </a:extLst>
          </p:cNvPr>
          <p:cNvSpPr txBox="1"/>
          <p:nvPr/>
        </p:nvSpPr>
        <p:spPr>
          <a:xfrm>
            <a:off x="1264023" y="1147482"/>
            <a:ext cx="102735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Suivez la leçon et décrivez les moyens envisagés pour assurer chaque fonction. Evaluez le niveau de multiplicité en remplissant la case de la 2</a:t>
            </a:r>
            <a:r>
              <a:rPr lang="fr-FR" sz="1400" baseline="30000" dirty="0"/>
              <a:t>e</a:t>
            </a:r>
            <a:r>
              <a:rPr lang="fr-FR" sz="1400" dirty="0"/>
              <a:t> colonne avec la couleur correspondante. Puis  donnez une évaluation globale au pilier dans la case en haut à droite</a:t>
            </a:r>
            <a:endParaRPr lang="LID4096" sz="1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D70D57-AFD4-CF24-0025-5503E7089822}"/>
              </a:ext>
            </a:extLst>
          </p:cNvPr>
          <p:cNvSpPr/>
          <p:nvPr/>
        </p:nvSpPr>
        <p:spPr>
          <a:xfrm>
            <a:off x="9753600" y="547283"/>
            <a:ext cx="1434353" cy="48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98F6FC1-7CE9-5AF3-63CC-2CF4E8C0C5F6}"/>
              </a:ext>
            </a:extLst>
          </p:cNvPr>
          <p:cNvSpPr/>
          <p:nvPr/>
        </p:nvSpPr>
        <p:spPr>
          <a:xfrm>
            <a:off x="1264023" y="6445624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5117265-399A-C908-9AE8-15B5AD2C9250}"/>
              </a:ext>
            </a:extLst>
          </p:cNvPr>
          <p:cNvSpPr txBox="1"/>
          <p:nvPr/>
        </p:nvSpPr>
        <p:spPr>
          <a:xfrm>
            <a:off x="2268071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optimal</a:t>
            </a:r>
            <a:endParaRPr lang="LID4096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781952-9116-579A-5095-4A358362282E}"/>
              </a:ext>
            </a:extLst>
          </p:cNvPr>
          <p:cNvSpPr/>
          <p:nvPr/>
        </p:nvSpPr>
        <p:spPr>
          <a:xfrm>
            <a:off x="4061011" y="6445624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DA0953DF-2C52-A590-5FCD-E5E9E4C54254}"/>
              </a:ext>
            </a:extLst>
          </p:cNvPr>
          <p:cNvSpPr txBox="1"/>
          <p:nvPr/>
        </p:nvSpPr>
        <p:spPr>
          <a:xfrm>
            <a:off x="5065059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moyen</a:t>
            </a:r>
            <a:endParaRPr lang="LID4096" sz="1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47CB3DF-066B-E0ED-5245-09574EBEF8E7}"/>
              </a:ext>
            </a:extLst>
          </p:cNvPr>
          <p:cNvSpPr/>
          <p:nvPr/>
        </p:nvSpPr>
        <p:spPr>
          <a:xfrm>
            <a:off x="6857999" y="6442939"/>
            <a:ext cx="1004048" cy="2868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5AF60F03-A975-238D-9E96-5D10F6886D70}"/>
              </a:ext>
            </a:extLst>
          </p:cNvPr>
          <p:cNvSpPr txBox="1"/>
          <p:nvPr/>
        </p:nvSpPr>
        <p:spPr>
          <a:xfrm>
            <a:off x="7862047" y="6437568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faible</a:t>
            </a:r>
            <a:endParaRPr lang="LID4096" sz="1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9C2DA55-7F32-3C74-6A80-09565253459B}"/>
              </a:ext>
            </a:extLst>
          </p:cNvPr>
          <p:cNvSpPr/>
          <p:nvPr/>
        </p:nvSpPr>
        <p:spPr>
          <a:xfrm>
            <a:off x="9940272" y="3305245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F4B158A-9B71-3341-9729-E4C99D20B99F}"/>
              </a:ext>
            </a:extLst>
          </p:cNvPr>
          <p:cNvSpPr/>
          <p:nvPr/>
        </p:nvSpPr>
        <p:spPr>
          <a:xfrm>
            <a:off x="9968752" y="2897998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5BAD8AB-0356-C687-AEE3-C0218506ACCC}"/>
              </a:ext>
            </a:extLst>
          </p:cNvPr>
          <p:cNvSpPr/>
          <p:nvPr/>
        </p:nvSpPr>
        <p:spPr>
          <a:xfrm>
            <a:off x="9968752" y="4286233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F0AD00E-7AAD-A5BA-EF53-462AB56D75B7}"/>
              </a:ext>
            </a:extLst>
          </p:cNvPr>
          <p:cNvSpPr/>
          <p:nvPr/>
        </p:nvSpPr>
        <p:spPr>
          <a:xfrm>
            <a:off x="10078881" y="5641283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2070397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39E0F109-1013-3BC5-F158-3166809759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4118" y="156882"/>
            <a:ext cx="954741" cy="954741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0C4D4C2E-B649-635F-7289-09DA996E21D0}"/>
              </a:ext>
            </a:extLst>
          </p:cNvPr>
          <p:cNvSpPr txBox="1"/>
          <p:nvPr/>
        </p:nvSpPr>
        <p:spPr>
          <a:xfrm>
            <a:off x="1264023" y="547283"/>
            <a:ext cx="5414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36F2D"/>
                </a:solidFill>
                <a:latin typeface="Quicksand" pitchFamily="2" charset="0"/>
              </a:rPr>
              <a:t>Les systèmes</a:t>
            </a:r>
            <a:endParaRPr lang="LID4096" sz="3600" dirty="0">
              <a:solidFill>
                <a:srgbClr val="F36F2D"/>
              </a:solidFill>
              <a:latin typeface="Quicksand" pitchFamily="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D70D57-AFD4-CF24-0025-5503E7089822}"/>
              </a:ext>
            </a:extLst>
          </p:cNvPr>
          <p:cNvSpPr/>
          <p:nvPr/>
        </p:nvSpPr>
        <p:spPr>
          <a:xfrm>
            <a:off x="9753600" y="547283"/>
            <a:ext cx="1434353" cy="48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98F6FC1-7CE9-5AF3-63CC-2CF4E8C0C5F6}"/>
              </a:ext>
            </a:extLst>
          </p:cNvPr>
          <p:cNvSpPr/>
          <p:nvPr/>
        </p:nvSpPr>
        <p:spPr>
          <a:xfrm>
            <a:off x="1264023" y="6445624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5117265-399A-C908-9AE8-15B5AD2C9250}"/>
              </a:ext>
            </a:extLst>
          </p:cNvPr>
          <p:cNvSpPr txBox="1"/>
          <p:nvPr/>
        </p:nvSpPr>
        <p:spPr>
          <a:xfrm>
            <a:off x="2268071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optimal</a:t>
            </a:r>
            <a:endParaRPr lang="LID4096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781952-9116-579A-5095-4A358362282E}"/>
              </a:ext>
            </a:extLst>
          </p:cNvPr>
          <p:cNvSpPr/>
          <p:nvPr/>
        </p:nvSpPr>
        <p:spPr>
          <a:xfrm>
            <a:off x="4061011" y="6445624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DA0953DF-2C52-A590-5FCD-E5E9E4C54254}"/>
              </a:ext>
            </a:extLst>
          </p:cNvPr>
          <p:cNvSpPr txBox="1"/>
          <p:nvPr/>
        </p:nvSpPr>
        <p:spPr>
          <a:xfrm>
            <a:off x="5065059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moyen</a:t>
            </a:r>
            <a:endParaRPr lang="LID4096" sz="1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47CB3DF-066B-E0ED-5245-09574EBEF8E7}"/>
              </a:ext>
            </a:extLst>
          </p:cNvPr>
          <p:cNvSpPr/>
          <p:nvPr/>
        </p:nvSpPr>
        <p:spPr>
          <a:xfrm>
            <a:off x="6768352" y="6458475"/>
            <a:ext cx="1004048" cy="2868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5AF60F03-A975-238D-9E96-5D10F6886D70}"/>
              </a:ext>
            </a:extLst>
          </p:cNvPr>
          <p:cNvSpPr txBox="1"/>
          <p:nvPr/>
        </p:nvSpPr>
        <p:spPr>
          <a:xfrm>
            <a:off x="7862047" y="6437568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faible</a:t>
            </a:r>
            <a:endParaRPr lang="LID4096" sz="1400" dirty="0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2E722AD7-D6B3-BF00-E8E1-04CA5F5644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4118" y="3099528"/>
            <a:ext cx="954741" cy="954741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6C79B36B-13AA-CADA-B61D-1FC61394D45E}"/>
              </a:ext>
            </a:extLst>
          </p:cNvPr>
          <p:cNvSpPr txBox="1"/>
          <p:nvPr/>
        </p:nvSpPr>
        <p:spPr>
          <a:xfrm>
            <a:off x="1264023" y="3489929"/>
            <a:ext cx="5414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36F2D"/>
                </a:solidFill>
                <a:latin typeface="Quicksand" pitchFamily="2" charset="0"/>
              </a:rPr>
              <a:t>La créativité</a:t>
            </a:r>
            <a:endParaRPr lang="LID4096" sz="3600" dirty="0">
              <a:solidFill>
                <a:srgbClr val="F36F2D"/>
              </a:solidFill>
              <a:latin typeface="Quicksand" pitchFamily="2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307E830-483B-9E1F-96ED-3C7577EC8A1D}"/>
              </a:ext>
            </a:extLst>
          </p:cNvPr>
          <p:cNvSpPr/>
          <p:nvPr/>
        </p:nvSpPr>
        <p:spPr>
          <a:xfrm>
            <a:off x="9753600" y="3489929"/>
            <a:ext cx="1434353" cy="48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>
              <a:noFill/>
            </a:endParaRP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D2C66F37-A4D2-2E40-6BB4-4763C28CB1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4118" y="4582652"/>
            <a:ext cx="954741" cy="954741"/>
          </a:xfrm>
          <a:prstGeom prst="rect">
            <a:avLst/>
          </a:prstGeom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5C6C7B23-EF2C-4ED8-FB01-E50D23BBFBDF}"/>
              </a:ext>
            </a:extLst>
          </p:cNvPr>
          <p:cNvSpPr txBox="1"/>
          <p:nvPr/>
        </p:nvSpPr>
        <p:spPr>
          <a:xfrm>
            <a:off x="1264023" y="4973053"/>
            <a:ext cx="5414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36F2D"/>
                </a:solidFill>
                <a:latin typeface="Quicksand" pitchFamily="2" charset="0"/>
              </a:rPr>
              <a:t>La complexité</a:t>
            </a:r>
            <a:endParaRPr lang="LID4096" sz="3600" dirty="0">
              <a:solidFill>
                <a:srgbClr val="F36F2D"/>
              </a:solidFill>
              <a:latin typeface="Quicksand" pitchFamily="2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F757E7E-CB0C-D5CD-7D53-0121555D94A7}"/>
              </a:ext>
            </a:extLst>
          </p:cNvPr>
          <p:cNvSpPr/>
          <p:nvPr/>
        </p:nvSpPr>
        <p:spPr>
          <a:xfrm>
            <a:off x="9753600" y="4973053"/>
            <a:ext cx="1434353" cy="48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>
              <a:noFill/>
            </a:endParaRP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9E26C88-4871-9E7F-6B48-D50204BCCFD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4118" y="1626957"/>
            <a:ext cx="954741" cy="954741"/>
          </a:xfrm>
          <a:prstGeom prst="rect">
            <a:avLst/>
          </a:prstGeom>
        </p:spPr>
      </p:pic>
      <p:sp>
        <p:nvSpPr>
          <p:cNvPr id="20" name="ZoneTexte 19">
            <a:extLst>
              <a:ext uri="{FF2B5EF4-FFF2-40B4-BE49-F238E27FC236}">
                <a16:creationId xmlns:a16="http://schemas.microsoft.com/office/drawing/2014/main" id="{339B1D43-DFAF-09C6-6198-126929AE6E39}"/>
              </a:ext>
            </a:extLst>
          </p:cNvPr>
          <p:cNvSpPr txBox="1"/>
          <p:nvPr/>
        </p:nvSpPr>
        <p:spPr>
          <a:xfrm>
            <a:off x="1264023" y="2017358"/>
            <a:ext cx="5414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36F2D"/>
                </a:solidFill>
                <a:latin typeface="Quicksand" pitchFamily="2" charset="0"/>
              </a:rPr>
              <a:t>L’auto-organisation</a:t>
            </a:r>
            <a:endParaRPr lang="LID4096" sz="3600" dirty="0">
              <a:solidFill>
                <a:srgbClr val="F36F2D"/>
              </a:solidFill>
              <a:latin typeface="Quicksand" pitchFamily="2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7DB92A-F687-D69F-7E25-A00E93238E8A}"/>
              </a:ext>
            </a:extLst>
          </p:cNvPr>
          <p:cNvSpPr/>
          <p:nvPr/>
        </p:nvSpPr>
        <p:spPr>
          <a:xfrm>
            <a:off x="9753600" y="2017358"/>
            <a:ext cx="1434353" cy="48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>
              <a:noFill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FDF832-05E7-D031-0934-5771E5E07523}"/>
              </a:ext>
            </a:extLst>
          </p:cNvPr>
          <p:cNvSpPr/>
          <p:nvPr/>
        </p:nvSpPr>
        <p:spPr>
          <a:xfrm>
            <a:off x="9968752" y="656457"/>
            <a:ext cx="1004048" cy="2868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664B39-9C6A-E6BA-2877-D7988FAB5198}"/>
              </a:ext>
            </a:extLst>
          </p:cNvPr>
          <p:cNvSpPr/>
          <p:nvPr/>
        </p:nvSpPr>
        <p:spPr>
          <a:xfrm>
            <a:off x="9968752" y="5060022"/>
            <a:ext cx="1004048" cy="2868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6E88805-5662-99D0-02EE-28532FBDA144}"/>
              </a:ext>
            </a:extLst>
          </p:cNvPr>
          <p:cNvSpPr/>
          <p:nvPr/>
        </p:nvSpPr>
        <p:spPr>
          <a:xfrm>
            <a:off x="9976337" y="3599101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93A1D0E-33C5-3DF2-400A-122B1A48553F}"/>
              </a:ext>
            </a:extLst>
          </p:cNvPr>
          <p:cNvSpPr/>
          <p:nvPr/>
        </p:nvSpPr>
        <p:spPr>
          <a:xfrm>
            <a:off x="9923929" y="2125621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901200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E4F6CA9B-8490-0E65-1A7E-65307B401E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312" y="162591"/>
            <a:ext cx="6132700" cy="641099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7C93E04E-874C-E9CA-3A47-DD39DFC38BC7}"/>
              </a:ext>
            </a:extLst>
          </p:cNvPr>
          <p:cNvSpPr txBox="1"/>
          <p:nvPr/>
        </p:nvSpPr>
        <p:spPr>
          <a:xfrm>
            <a:off x="304800" y="162591"/>
            <a:ext cx="4087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Déplacez les points rouges pour synthétiser votre évaluation de chaque pilier</a:t>
            </a:r>
            <a:endParaRPr lang="LID4096" sz="1600" dirty="0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E4DB5596-D240-97C5-729F-04CB793756F6}"/>
              </a:ext>
            </a:extLst>
          </p:cNvPr>
          <p:cNvSpPr/>
          <p:nvPr/>
        </p:nvSpPr>
        <p:spPr>
          <a:xfrm>
            <a:off x="851650" y="1379416"/>
            <a:ext cx="268940" cy="2599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1814F177-C403-20C7-A0B7-96B2C0FDFFFB}"/>
              </a:ext>
            </a:extLst>
          </p:cNvPr>
          <p:cNvSpPr/>
          <p:nvPr/>
        </p:nvSpPr>
        <p:spPr>
          <a:xfrm>
            <a:off x="8036380" y="2027058"/>
            <a:ext cx="268940" cy="2599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8BC6A79D-92CF-5FE4-5C05-CF2EC71B9440}"/>
              </a:ext>
            </a:extLst>
          </p:cNvPr>
          <p:cNvSpPr/>
          <p:nvPr/>
        </p:nvSpPr>
        <p:spPr>
          <a:xfrm>
            <a:off x="7632278" y="3788393"/>
            <a:ext cx="268940" cy="2599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FE537EAE-6800-8884-7684-C42C9F341527}"/>
              </a:ext>
            </a:extLst>
          </p:cNvPr>
          <p:cNvSpPr/>
          <p:nvPr/>
        </p:nvSpPr>
        <p:spPr>
          <a:xfrm>
            <a:off x="6194192" y="1110061"/>
            <a:ext cx="268940" cy="2599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6D6D21B6-7990-FEBC-E652-ADD88CAF0755}"/>
              </a:ext>
            </a:extLst>
          </p:cNvPr>
          <p:cNvSpPr/>
          <p:nvPr/>
        </p:nvSpPr>
        <p:spPr>
          <a:xfrm>
            <a:off x="5717002" y="2979625"/>
            <a:ext cx="268940" cy="2599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96AD91E2-431E-5028-BD44-E99E80660E9B}"/>
              </a:ext>
            </a:extLst>
          </p:cNvPr>
          <p:cNvSpPr/>
          <p:nvPr/>
        </p:nvSpPr>
        <p:spPr>
          <a:xfrm>
            <a:off x="4889078" y="3788393"/>
            <a:ext cx="268940" cy="2599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AD6BFEDB-1FDD-80E9-E08C-F4343543E6E6}"/>
              </a:ext>
            </a:extLst>
          </p:cNvPr>
          <p:cNvSpPr/>
          <p:nvPr/>
        </p:nvSpPr>
        <p:spPr>
          <a:xfrm>
            <a:off x="7192321" y="5514030"/>
            <a:ext cx="268940" cy="2599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835D7BC9-BEEE-B218-833D-0549C11AC4E9}"/>
              </a:ext>
            </a:extLst>
          </p:cNvPr>
          <p:cNvSpPr/>
          <p:nvPr/>
        </p:nvSpPr>
        <p:spPr>
          <a:xfrm>
            <a:off x="5591219" y="4646615"/>
            <a:ext cx="268940" cy="2599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0152718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446</Words>
  <Application>Microsoft Office PowerPoint</Application>
  <PresentationFormat>Grand écran</PresentationFormat>
  <Paragraphs>91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Quicksand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corinne chamorro</dc:creator>
  <cp:lastModifiedBy>amal gacem</cp:lastModifiedBy>
  <cp:revision>3</cp:revision>
  <dcterms:created xsi:type="dcterms:W3CDTF">2023-03-24T17:09:02Z</dcterms:created>
  <dcterms:modified xsi:type="dcterms:W3CDTF">2023-04-27T17:05:00Z</dcterms:modified>
</cp:coreProperties>
</file>